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7"/>
  </p:notesMasterIdLst>
  <p:sldIdLst>
    <p:sldId id="275" r:id="rId2"/>
    <p:sldId id="276" r:id="rId3"/>
    <p:sldId id="278" r:id="rId4"/>
    <p:sldId id="279" r:id="rId5"/>
    <p:sldId id="28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4C8"/>
    <a:srgbClr val="883A35"/>
    <a:srgbClr val="3366CC"/>
    <a:srgbClr val="0000FF"/>
    <a:srgbClr val="7418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4" autoAdjust="0"/>
    <p:restoredTop sz="95000" autoAdjust="0"/>
  </p:normalViewPr>
  <p:slideViewPr>
    <p:cSldViewPr snapToGrid="0">
      <p:cViewPr varScale="1">
        <p:scale>
          <a:sx n="108" d="100"/>
          <a:sy n="108" d="100"/>
        </p:scale>
        <p:origin x="165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D0D5D-5368-44D3-B796-CACBBA24C94B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28FBB-3C97-4A82-94AF-B8C7213DA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63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B990BDD8-DF38-45CC-AD33-67F1E5492E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" y="72006"/>
            <a:ext cx="7560668" cy="1008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pic>
        <p:nvPicPr>
          <p:cNvPr id="11" name="Picture 2" descr="Image result for iit M LOGO">
            <a:extLst>
              <a:ext uri="{FF2B5EF4-FFF2-40B4-BE49-F238E27FC236}">
                <a16:creationId xmlns:a16="http://schemas.microsoft.com/office/drawing/2014/main" id="{F383BE01-ED89-4600-A9B3-2DF1DD929A5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3685" y="39001"/>
            <a:ext cx="900079" cy="901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669C4A6-9948-4F6F-AAC3-414B6913CBB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1331512"/>
            <a:ext cx="9042400" cy="5526487"/>
          </a:xfrm>
        </p:spPr>
        <p:txBody>
          <a:bodyPr/>
          <a:lstStyle>
            <a:lvl2pPr marL="727075" indent="-465138" defTabSz="536575">
              <a:tabLst>
                <a:tab pos="987425" algn="l"/>
              </a:tabLst>
              <a:defRPr kumimoji="0" lang="en-US" sz="2741" b="0" i="0" u="none" strike="noStrike" kern="0" cap="none" spc="0" normalizeH="0" baseline="0" dirty="0" smtClean="0">
                <a:ln>
                  <a:noFill/>
                </a:ln>
                <a:solidFill>
                  <a:srgbClr val="3A3AB9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defRPr>
            </a:lvl2pPr>
            <a:lvl3pPr marL="987425" indent="-228600"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marL="727422" marR="0" lvl="1" indent="-27977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24101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4D1E5-754E-4164-99D2-744D318CF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8DFD4D2-9B81-4DAD-B0BA-8C4177972A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32041" y="1195534"/>
            <a:ext cx="7776686" cy="4276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35733" marR="0" lvl="0" indent="-33573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3133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Edit Master text styles</a:t>
            </a:r>
          </a:p>
          <a:p>
            <a:pPr marL="727422" marR="0" lvl="1" indent="-27977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en-US" sz="2741" b="0" i="0" u="none" strike="noStrike" kern="0" cap="none" spc="0" normalizeH="0" baseline="0" noProof="0" dirty="0">
                <a:ln>
                  <a:noFill/>
                </a:ln>
                <a:solidFill>
                  <a:srgbClr val="3A3AB9"/>
                </a:solidFill>
                <a:effectLst/>
                <a:uLnTx/>
                <a:uFillTx/>
                <a:latin typeface="Arial"/>
              </a:rPr>
              <a:t>Second level</a:t>
            </a:r>
          </a:p>
          <a:p>
            <a:pPr marL="1119110" marR="0" lvl="2" indent="-223822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3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Third level</a:t>
            </a:r>
          </a:p>
          <a:p>
            <a:pPr marL="1566754" marR="0" lvl="3" indent="-223822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en-US" sz="195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Fourth level</a:t>
            </a:r>
          </a:p>
          <a:p>
            <a:pPr marL="2014398" marR="0" lvl="4" indent="-223822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/>
            </a:pPr>
            <a:r>
              <a:rPr kumimoji="0" lang="en-US" altLang="en-US" sz="195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Fifth level</a:t>
            </a:r>
          </a:p>
          <a:p>
            <a:pPr lvl="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3947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8D8881C3-B057-4C62-A950-42FD3C1EC4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" y="72006"/>
            <a:ext cx="7560668" cy="1008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C6BBB5E1-BFF8-4A5F-B03A-989D9550D7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32041" y="1195534"/>
            <a:ext cx="7776686" cy="4276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35733" marR="0" lvl="0" indent="-33573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3133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Edit Master text styles</a:t>
            </a:r>
          </a:p>
          <a:p>
            <a:pPr marL="727422" marR="0" lvl="1" indent="-27977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en-US" sz="2741" b="0" i="0" u="none" strike="noStrike" kern="0" cap="none" spc="0" normalizeH="0" baseline="0" noProof="0" dirty="0">
                <a:ln>
                  <a:noFill/>
                </a:ln>
                <a:solidFill>
                  <a:srgbClr val="3A3AB9"/>
                </a:solidFill>
                <a:effectLst/>
                <a:uLnTx/>
                <a:uFillTx/>
                <a:latin typeface="Arial"/>
              </a:rPr>
              <a:t>Second level</a:t>
            </a:r>
          </a:p>
          <a:p>
            <a:pPr marL="1119110" marR="0" lvl="2" indent="-223822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23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Third level</a:t>
            </a:r>
          </a:p>
          <a:p>
            <a:pPr marL="1566754" marR="0" lvl="3" indent="-223822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en-US" sz="195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Fourth level</a:t>
            </a:r>
          </a:p>
          <a:p>
            <a:pPr marL="2014398" marR="0" lvl="4" indent="-223822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/>
            </a:pPr>
            <a:r>
              <a:rPr kumimoji="0" lang="en-US" altLang="en-US" sz="1958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Fifth level</a:t>
            </a:r>
          </a:p>
          <a:p>
            <a:pPr lvl="0"/>
            <a:endParaRPr lang="en-US" altLang="en-US" dirty="0"/>
          </a:p>
        </p:txBody>
      </p:sp>
      <p:pic>
        <p:nvPicPr>
          <p:cNvPr id="15" name="Picture 2" descr="Image result for iit M LOGO">
            <a:extLst>
              <a:ext uri="{FF2B5EF4-FFF2-40B4-BE49-F238E27FC236}">
                <a16:creationId xmlns:a16="http://schemas.microsoft.com/office/drawing/2014/main" id="{9AD96E8A-0BAC-4913-8CED-9BEDE5C34B3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3685" y="39001"/>
            <a:ext cx="900079" cy="901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07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74181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E0954-10DC-4B3D-9B19-E31EB5FB4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72006"/>
            <a:ext cx="8101261" cy="1008027"/>
          </a:xfrm>
        </p:spPr>
        <p:txBody>
          <a:bodyPr/>
          <a:lstStyle/>
          <a:p>
            <a:r>
              <a:rPr lang="en-IN" sz="3600" dirty="0"/>
              <a:t>Bender Element Test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5AB7B1A-BF7C-43D1-AF84-E367EAAA3B4D}"/>
              </a:ext>
            </a:extLst>
          </p:cNvPr>
          <p:cNvGrpSpPr/>
          <p:nvPr/>
        </p:nvGrpSpPr>
        <p:grpSpPr>
          <a:xfrm>
            <a:off x="53072" y="905887"/>
            <a:ext cx="5256725" cy="1708154"/>
            <a:chOff x="2606275" y="647036"/>
            <a:chExt cx="5204299" cy="3283244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5CA84E8-D7A5-49A7-98C7-DDD9A863FDBD}"/>
                </a:ext>
              </a:extLst>
            </p:cNvPr>
            <p:cNvSpPr/>
            <p:nvPr/>
          </p:nvSpPr>
          <p:spPr>
            <a:xfrm>
              <a:off x="2606275" y="714764"/>
              <a:ext cx="5204299" cy="3215516"/>
            </a:xfrm>
            <a:custGeom>
              <a:avLst/>
              <a:gdLst>
                <a:gd name="connsiteX0" fmla="*/ 0 w 4788595"/>
                <a:gd name="connsiteY0" fmla="*/ 0 h 4158000"/>
                <a:gd name="connsiteX1" fmla="*/ 4788595 w 4788595"/>
                <a:gd name="connsiteY1" fmla="*/ 0 h 4158000"/>
                <a:gd name="connsiteX2" fmla="*/ 4788595 w 4788595"/>
                <a:gd name="connsiteY2" fmla="*/ 4158000 h 4158000"/>
                <a:gd name="connsiteX3" fmla="*/ 0 w 4788595"/>
                <a:gd name="connsiteY3" fmla="*/ 4158000 h 4158000"/>
                <a:gd name="connsiteX4" fmla="*/ 0 w 4788595"/>
                <a:gd name="connsiteY4" fmla="*/ 0 h 41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8595" h="4158000">
                  <a:moveTo>
                    <a:pt x="0" y="0"/>
                  </a:moveTo>
                  <a:lnTo>
                    <a:pt x="4788595" y="0"/>
                  </a:lnTo>
                  <a:lnTo>
                    <a:pt x="4788595" y="4158000"/>
                  </a:lnTo>
                  <a:lnTo>
                    <a:pt x="0" y="4158000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883A35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0000" tIns="437388" rIns="324000" bIns="149352" numCol="1" spcCol="1270" anchor="t" anchorCtr="0">
              <a:noAutofit/>
            </a:bodyPr>
            <a:lstStyle/>
            <a:p>
              <a:pPr algn="just"/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Shear wave is transmitted through the soil sample using the Piezo-electric bender and shear wave velocity </a:t>
              </a:r>
              <a:r>
                <a:rPr lang="en-US" sz="2000" b="0" i="0" strike="noStrike" baseline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 measured.</a:t>
              </a:r>
            </a:p>
            <a:p>
              <a:pPr algn="just"/>
              <a:endParaRPr lang="en-US" sz="20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1189D35-20DF-4109-BDC3-F2AD07892659}"/>
                </a:ext>
              </a:extLst>
            </p:cNvPr>
            <p:cNvSpPr/>
            <p:nvPr/>
          </p:nvSpPr>
          <p:spPr>
            <a:xfrm>
              <a:off x="2758491" y="647036"/>
              <a:ext cx="4364682" cy="649439"/>
            </a:xfrm>
            <a:custGeom>
              <a:avLst/>
              <a:gdLst>
                <a:gd name="connsiteX0" fmla="*/ 0 w 3352016"/>
                <a:gd name="connsiteY0" fmla="*/ 108242 h 649440"/>
                <a:gd name="connsiteX1" fmla="*/ 108242 w 3352016"/>
                <a:gd name="connsiteY1" fmla="*/ 0 h 649440"/>
                <a:gd name="connsiteX2" fmla="*/ 3243774 w 3352016"/>
                <a:gd name="connsiteY2" fmla="*/ 0 h 649440"/>
                <a:gd name="connsiteX3" fmla="*/ 3352016 w 3352016"/>
                <a:gd name="connsiteY3" fmla="*/ 108242 h 649440"/>
                <a:gd name="connsiteX4" fmla="*/ 3352016 w 3352016"/>
                <a:gd name="connsiteY4" fmla="*/ 541198 h 649440"/>
                <a:gd name="connsiteX5" fmla="*/ 3243774 w 3352016"/>
                <a:gd name="connsiteY5" fmla="*/ 649440 h 649440"/>
                <a:gd name="connsiteX6" fmla="*/ 108242 w 3352016"/>
                <a:gd name="connsiteY6" fmla="*/ 649440 h 649440"/>
                <a:gd name="connsiteX7" fmla="*/ 0 w 3352016"/>
                <a:gd name="connsiteY7" fmla="*/ 541198 h 649440"/>
                <a:gd name="connsiteX8" fmla="*/ 0 w 3352016"/>
                <a:gd name="connsiteY8" fmla="*/ 108242 h 649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52016" h="649440">
                  <a:moveTo>
                    <a:pt x="0" y="108242"/>
                  </a:moveTo>
                  <a:cubicBezTo>
                    <a:pt x="0" y="48462"/>
                    <a:pt x="48462" y="0"/>
                    <a:pt x="108242" y="0"/>
                  </a:cubicBezTo>
                  <a:lnTo>
                    <a:pt x="3243774" y="0"/>
                  </a:lnTo>
                  <a:cubicBezTo>
                    <a:pt x="3303554" y="0"/>
                    <a:pt x="3352016" y="48462"/>
                    <a:pt x="3352016" y="108242"/>
                  </a:cubicBezTo>
                  <a:lnTo>
                    <a:pt x="3352016" y="541198"/>
                  </a:lnTo>
                  <a:cubicBezTo>
                    <a:pt x="3352016" y="600978"/>
                    <a:pt x="3303554" y="649440"/>
                    <a:pt x="3243774" y="649440"/>
                  </a:cubicBezTo>
                  <a:lnTo>
                    <a:pt x="108242" y="649440"/>
                  </a:lnTo>
                  <a:cubicBezTo>
                    <a:pt x="48462" y="649440"/>
                    <a:pt x="0" y="600978"/>
                    <a:pt x="0" y="541198"/>
                  </a:cubicBezTo>
                  <a:lnTo>
                    <a:pt x="0" y="108242"/>
                  </a:lnTo>
                  <a:close/>
                </a:path>
              </a:pathLst>
            </a:custGeom>
            <a:solidFill>
              <a:srgbClr val="883A3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8401" tIns="31703" rIns="158401" bIns="31703" numCol="1" spcCol="1270" anchor="ctr" anchorCtr="0">
              <a:noAutofit/>
            </a:bodyPr>
            <a:lstStyle/>
            <a:p>
              <a:pPr marL="0" lvl="0" indent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Working Principle</a:t>
              </a:r>
              <a:endParaRPr lang="en-US" sz="24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5EA6C78-3051-473B-A6CF-C4D9FC56650D}"/>
              </a:ext>
            </a:extLst>
          </p:cNvPr>
          <p:cNvSpPr txBox="1"/>
          <p:nvPr/>
        </p:nvSpPr>
        <p:spPr>
          <a:xfrm>
            <a:off x="5096799" y="4427855"/>
            <a:ext cx="43374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Bender Element Apparatus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9CA996A-9563-49D5-A26B-99F90C991E06}"/>
              </a:ext>
            </a:extLst>
          </p:cNvPr>
          <p:cNvGrpSpPr/>
          <p:nvPr/>
        </p:nvGrpSpPr>
        <p:grpSpPr>
          <a:xfrm>
            <a:off x="130523" y="3873951"/>
            <a:ext cx="5256725" cy="1782382"/>
            <a:chOff x="2682954" y="665190"/>
            <a:chExt cx="5204299" cy="2089802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310081D-5F2A-4C67-AD53-F976DFB1362C}"/>
                </a:ext>
              </a:extLst>
            </p:cNvPr>
            <p:cNvSpPr/>
            <p:nvPr/>
          </p:nvSpPr>
          <p:spPr>
            <a:xfrm>
              <a:off x="2682954" y="989909"/>
              <a:ext cx="5204299" cy="1765083"/>
            </a:xfrm>
            <a:custGeom>
              <a:avLst/>
              <a:gdLst>
                <a:gd name="connsiteX0" fmla="*/ 0 w 4788595"/>
                <a:gd name="connsiteY0" fmla="*/ 0 h 4158000"/>
                <a:gd name="connsiteX1" fmla="*/ 4788595 w 4788595"/>
                <a:gd name="connsiteY1" fmla="*/ 0 h 4158000"/>
                <a:gd name="connsiteX2" fmla="*/ 4788595 w 4788595"/>
                <a:gd name="connsiteY2" fmla="*/ 4158000 h 4158000"/>
                <a:gd name="connsiteX3" fmla="*/ 0 w 4788595"/>
                <a:gd name="connsiteY3" fmla="*/ 4158000 h 4158000"/>
                <a:gd name="connsiteX4" fmla="*/ 0 w 4788595"/>
                <a:gd name="connsiteY4" fmla="*/ 0 h 41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8595" h="4158000">
                  <a:moveTo>
                    <a:pt x="0" y="0"/>
                  </a:moveTo>
                  <a:lnTo>
                    <a:pt x="4788595" y="0"/>
                  </a:lnTo>
                  <a:lnTo>
                    <a:pt x="4788595" y="4158000"/>
                  </a:lnTo>
                  <a:lnTo>
                    <a:pt x="0" y="4158000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883A35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0000" tIns="437388" rIns="324000" bIns="149352" numCol="1" spcCol="1270" anchor="t" anchorCtr="0">
              <a:noAutofit/>
            </a:bodyPr>
            <a:lstStyle/>
            <a:p>
              <a:pPr algn="just"/>
              <a:r>
                <a:rPr lang="en-US" sz="2000" b="0" i="0" dirty="0"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Small strain shear modulus </a:t>
              </a:r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</a:rPr>
                <a:t>(</a:t>
              </a:r>
              <a:r>
                <a:rPr lang="en-US" sz="2000" dirty="0" err="1">
                  <a:solidFill>
                    <a:schemeClr val="tx1"/>
                  </a:solidFill>
                  <a:latin typeface="Arial" panose="020B0604020202020204" pitchFamily="34" charset="0"/>
                </a:rPr>
                <a:t>G</a:t>
              </a:r>
              <a:r>
                <a:rPr lang="en-US" sz="2000" baseline="-25000" dirty="0" err="1">
                  <a:solidFill>
                    <a:schemeClr val="tx1"/>
                  </a:solidFill>
                  <a:latin typeface="Arial" panose="020B0604020202020204" pitchFamily="34" charset="0"/>
                </a:rPr>
                <a:t>max</a:t>
              </a:r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</a:rPr>
                <a:t>)</a:t>
              </a:r>
              <a:r>
                <a:rPr lang="en-US" sz="2000" b="0" i="0" dirty="0"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can be determined from this test.</a:t>
              </a:r>
            </a:p>
            <a:p>
              <a:endParaRPr lang="en-IN" sz="2000" dirty="0"/>
            </a:p>
            <a:p>
              <a:endParaRPr lang="en-US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D1D82C2-A8FF-402B-BC0A-0C338E4F7DF8}"/>
                </a:ext>
              </a:extLst>
            </p:cNvPr>
            <p:cNvSpPr/>
            <p:nvPr/>
          </p:nvSpPr>
          <p:spPr>
            <a:xfrm>
              <a:off x="2838604" y="665190"/>
              <a:ext cx="4364682" cy="649440"/>
            </a:xfrm>
            <a:custGeom>
              <a:avLst/>
              <a:gdLst>
                <a:gd name="connsiteX0" fmla="*/ 0 w 3352016"/>
                <a:gd name="connsiteY0" fmla="*/ 108242 h 649440"/>
                <a:gd name="connsiteX1" fmla="*/ 108242 w 3352016"/>
                <a:gd name="connsiteY1" fmla="*/ 0 h 649440"/>
                <a:gd name="connsiteX2" fmla="*/ 3243774 w 3352016"/>
                <a:gd name="connsiteY2" fmla="*/ 0 h 649440"/>
                <a:gd name="connsiteX3" fmla="*/ 3352016 w 3352016"/>
                <a:gd name="connsiteY3" fmla="*/ 108242 h 649440"/>
                <a:gd name="connsiteX4" fmla="*/ 3352016 w 3352016"/>
                <a:gd name="connsiteY4" fmla="*/ 541198 h 649440"/>
                <a:gd name="connsiteX5" fmla="*/ 3243774 w 3352016"/>
                <a:gd name="connsiteY5" fmla="*/ 649440 h 649440"/>
                <a:gd name="connsiteX6" fmla="*/ 108242 w 3352016"/>
                <a:gd name="connsiteY6" fmla="*/ 649440 h 649440"/>
                <a:gd name="connsiteX7" fmla="*/ 0 w 3352016"/>
                <a:gd name="connsiteY7" fmla="*/ 541198 h 649440"/>
                <a:gd name="connsiteX8" fmla="*/ 0 w 3352016"/>
                <a:gd name="connsiteY8" fmla="*/ 108242 h 649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52016" h="649440">
                  <a:moveTo>
                    <a:pt x="0" y="108242"/>
                  </a:moveTo>
                  <a:cubicBezTo>
                    <a:pt x="0" y="48462"/>
                    <a:pt x="48462" y="0"/>
                    <a:pt x="108242" y="0"/>
                  </a:cubicBezTo>
                  <a:lnTo>
                    <a:pt x="3243774" y="0"/>
                  </a:lnTo>
                  <a:cubicBezTo>
                    <a:pt x="3303554" y="0"/>
                    <a:pt x="3352016" y="48462"/>
                    <a:pt x="3352016" y="108242"/>
                  </a:cubicBezTo>
                  <a:lnTo>
                    <a:pt x="3352016" y="541198"/>
                  </a:lnTo>
                  <a:cubicBezTo>
                    <a:pt x="3352016" y="600978"/>
                    <a:pt x="3303554" y="649440"/>
                    <a:pt x="3243774" y="649440"/>
                  </a:cubicBezTo>
                  <a:lnTo>
                    <a:pt x="108242" y="649440"/>
                  </a:lnTo>
                  <a:cubicBezTo>
                    <a:pt x="48462" y="649440"/>
                    <a:pt x="0" y="600978"/>
                    <a:pt x="0" y="541198"/>
                  </a:cubicBezTo>
                  <a:lnTo>
                    <a:pt x="0" y="108242"/>
                  </a:lnTo>
                  <a:close/>
                </a:path>
              </a:pathLst>
            </a:custGeom>
            <a:solidFill>
              <a:srgbClr val="883A3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8401" tIns="31703" rIns="158401" bIns="31703" numCol="1" spcCol="1270" anchor="ctr" anchorCtr="0">
              <a:noAutofit/>
            </a:bodyPr>
            <a:lstStyle/>
            <a:p>
              <a:pPr marL="0" lvl="0" indent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Application</a:t>
              </a:r>
              <a:endParaRPr lang="en-US" sz="24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B0C4987D-E4F1-40E4-9575-00004C3F4D2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479" y="1077182"/>
            <a:ext cx="2945414" cy="30737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3308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E0954-10DC-4B3D-9B19-E31EB5FB4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72006"/>
            <a:ext cx="8101261" cy="1008027"/>
          </a:xfrm>
        </p:spPr>
        <p:txBody>
          <a:bodyPr/>
          <a:lstStyle/>
          <a:p>
            <a:r>
              <a:rPr lang="en-IN" sz="3600" dirty="0"/>
              <a:t>Resonant Column Test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5AB7B1A-BF7C-43D1-AF84-E367EAAA3B4D}"/>
              </a:ext>
            </a:extLst>
          </p:cNvPr>
          <p:cNvGrpSpPr/>
          <p:nvPr/>
        </p:nvGrpSpPr>
        <p:grpSpPr>
          <a:xfrm>
            <a:off x="130523" y="921371"/>
            <a:ext cx="5256725" cy="2749055"/>
            <a:chOff x="2682954" y="665191"/>
            <a:chExt cx="5204299" cy="3223203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5CA84E8-D7A5-49A7-98C7-DDD9A863FDBD}"/>
                </a:ext>
              </a:extLst>
            </p:cNvPr>
            <p:cNvSpPr/>
            <p:nvPr/>
          </p:nvSpPr>
          <p:spPr>
            <a:xfrm>
              <a:off x="2682954" y="989910"/>
              <a:ext cx="5204299" cy="2898484"/>
            </a:xfrm>
            <a:custGeom>
              <a:avLst/>
              <a:gdLst>
                <a:gd name="connsiteX0" fmla="*/ 0 w 4788595"/>
                <a:gd name="connsiteY0" fmla="*/ 0 h 4158000"/>
                <a:gd name="connsiteX1" fmla="*/ 4788595 w 4788595"/>
                <a:gd name="connsiteY1" fmla="*/ 0 h 4158000"/>
                <a:gd name="connsiteX2" fmla="*/ 4788595 w 4788595"/>
                <a:gd name="connsiteY2" fmla="*/ 4158000 h 4158000"/>
                <a:gd name="connsiteX3" fmla="*/ 0 w 4788595"/>
                <a:gd name="connsiteY3" fmla="*/ 4158000 h 4158000"/>
                <a:gd name="connsiteX4" fmla="*/ 0 w 4788595"/>
                <a:gd name="connsiteY4" fmla="*/ 0 h 41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8595" h="4158000">
                  <a:moveTo>
                    <a:pt x="0" y="0"/>
                  </a:moveTo>
                  <a:lnTo>
                    <a:pt x="4788595" y="0"/>
                  </a:lnTo>
                  <a:lnTo>
                    <a:pt x="4788595" y="4158000"/>
                  </a:lnTo>
                  <a:lnTo>
                    <a:pt x="0" y="4158000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883A35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0000" tIns="437388" rIns="324000" bIns="149352" numCol="1" spcCol="1270" anchor="t" anchorCtr="0">
              <a:noAutofit/>
            </a:bodyPr>
            <a:lstStyle/>
            <a:p>
              <a:pPr algn="just"/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Harmonic t</a:t>
              </a:r>
              <a:r>
                <a:rPr lang="en-US" sz="2000" b="0" i="0" u="none" strike="noStrike" baseline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orsional excitation is applied</a:t>
              </a:r>
              <a:r>
                <a:rPr lang="en-US" sz="2000" b="0" i="0" u="none" strike="noStrik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b="0" i="0" u="none" strike="noStrike" baseline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the cylindrical</a:t>
              </a:r>
              <a:r>
                <a:rPr lang="en-US" sz="2000" b="0" i="0" u="none" strike="noStrik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soil specimen and the loading frequency is gradually increased from low value until the strain amplitude attains a maximum. </a:t>
              </a:r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  <a:r>
                <a:rPr lang="en-US" sz="2000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ree vibration decay is tracked. 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1189D35-20DF-4109-BDC3-F2AD07892659}"/>
                </a:ext>
              </a:extLst>
            </p:cNvPr>
            <p:cNvSpPr/>
            <p:nvPr/>
          </p:nvSpPr>
          <p:spPr>
            <a:xfrm>
              <a:off x="2838604" y="665191"/>
              <a:ext cx="4364682" cy="649440"/>
            </a:xfrm>
            <a:custGeom>
              <a:avLst/>
              <a:gdLst>
                <a:gd name="connsiteX0" fmla="*/ 0 w 3352016"/>
                <a:gd name="connsiteY0" fmla="*/ 108242 h 649440"/>
                <a:gd name="connsiteX1" fmla="*/ 108242 w 3352016"/>
                <a:gd name="connsiteY1" fmla="*/ 0 h 649440"/>
                <a:gd name="connsiteX2" fmla="*/ 3243774 w 3352016"/>
                <a:gd name="connsiteY2" fmla="*/ 0 h 649440"/>
                <a:gd name="connsiteX3" fmla="*/ 3352016 w 3352016"/>
                <a:gd name="connsiteY3" fmla="*/ 108242 h 649440"/>
                <a:gd name="connsiteX4" fmla="*/ 3352016 w 3352016"/>
                <a:gd name="connsiteY4" fmla="*/ 541198 h 649440"/>
                <a:gd name="connsiteX5" fmla="*/ 3243774 w 3352016"/>
                <a:gd name="connsiteY5" fmla="*/ 649440 h 649440"/>
                <a:gd name="connsiteX6" fmla="*/ 108242 w 3352016"/>
                <a:gd name="connsiteY6" fmla="*/ 649440 h 649440"/>
                <a:gd name="connsiteX7" fmla="*/ 0 w 3352016"/>
                <a:gd name="connsiteY7" fmla="*/ 541198 h 649440"/>
                <a:gd name="connsiteX8" fmla="*/ 0 w 3352016"/>
                <a:gd name="connsiteY8" fmla="*/ 108242 h 649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52016" h="649440">
                  <a:moveTo>
                    <a:pt x="0" y="108242"/>
                  </a:moveTo>
                  <a:cubicBezTo>
                    <a:pt x="0" y="48462"/>
                    <a:pt x="48462" y="0"/>
                    <a:pt x="108242" y="0"/>
                  </a:cubicBezTo>
                  <a:lnTo>
                    <a:pt x="3243774" y="0"/>
                  </a:lnTo>
                  <a:cubicBezTo>
                    <a:pt x="3303554" y="0"/>
                    <a:pt x="3352016" y="48462"/>
                    <a:pt x="3352016" y="108242"/>
                  </a:cubicBezTo>
                  <a:lnTo>
                    <a:pt x="3352016" y="541198"/>
                  </a:lnTo>
                  <a:cubicBezTo>
                    <a:pt x="3352016" y="600978"/>
                    <a:pt x="3303554" y="649440"/>
                    <a:pt x="3243774" y="649440"/>
                  </a:cubicBezTo>
                  <a:lnTo>
                    <a:pt x="108242" y="649440"/>
                  </a:lnTo>
                  <a:cubicBezTo>
                    <a:pt x="48462" y="649440"/>
                    <a:pt x="0" y="600978"/>
                    <a:pt x="0" y="541198"/>
                  </a:cubicBezTo>
                  <a:lnTo>
                    <a:pt x="0" y="108242"/>
                  </a:lnTo>
                  <a:close/>
                </a:path>
              </a:pathLst>
            </a:custGeom>
            <a:solidFill>
              <a:srgbClr val="883A3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8401" tIns="31703" rIns="158401" bIns="31703" numCol="1" spcCol="1270" anchor="ctr" anchorCtr="0">
              <a:noAutofit/>
            </a:bodyPr>
            <a:lstStyle/>
            <a:p>
              <a:pPr marL="0" lvl="0" indent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Working Principle</a:t>
              </a:r>
              <a:endParaRPr lang="en-US" sz="24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9CA996A-9563-49D5-A26B-99F90C991E06}"/>
              </a:ext>
            </a:extLst>
          </p:cNvPr>
          <p:cNvGrpSpPr/>
          <p:nvPr/>
        </p:nvGrpSpPr>
        <p:grpSpPr>
          <a:xfrm>
            <a:off x="130523" y="3873951"/>
            <a:ext cx="5256725" cy="2848212"/>
            <a:chOff x="2682954" y="665190"/>
            <a:chExt cx="5204299" cy="333946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310081D-5F2A-4C67-AD53-F976DFB1362C}"/>
                </a:ext>
              </a:extLst>
            </p:cNvPr>
            <p:cNvSpPr/>
            <p:nvPr/>
          </p:nvSpPr>
          <p:spPr>
            <a:xfrm>
              <a:off x="2682954" y="989909"/>
              <a:ext cx="5204299" cy="3014744"/>
            </a:xfrm>
            <a:custGeom>
              <a:avLst/>
              <a:gdLst>
                <a:gd name="connsiteX0" fmla="*/ 0 w 4788595"/>
                <a:gd name="connsiteY0" fmla="*/ 0 h 4158000"/>
                <a:gd name="connsiteX1" fmla="*/ 4788595 w 4788595"/>
                <a:gd name="connsiteY1" fmla="*/ 0 h 4158000"/>
                <a:gd name="connsiteX2" fmla="*/ 4788595 w 4788595"/>
                <a:gd name="connsiteY2" fmla="*/ 4158000 h 4158000"/>
                <a:gd name="connsiteX3" fmla="*/ 0 w 4788595"/>
                <a:gd name="connsiteY3" fmla="*/ 4158000 h 4158000"/>
                <a:gd name="connsiteX4" fmla="*/ 0 w 4788595"/>
                <a:gd name="connsiteY4" fmla="*/ 0 h 41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8595" h="4158000">
                  <a:moveTo>
                    <a:pt x="0" y="0"/>
                  </a:moveTo>
                  <a:lnTo>
                    <a:pt x="4788595" y="0"/>
                  </a:lnTo>
                  <a:lnTo>
                    <a:pt x="4788595" y="4158000"/>
                  </a:lnTo>
                  <a:lnTo>
                    <a:pt x="0" y="4158000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883A35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0000" tIns="437388" rIns="324000" bIns="149352" numCol="1" spcCol="1270" anchor="t" anchorCtr="0">
              <a:noAutofit/>
            </a:bodyPr>
            <a:lstStyle/>
            <a:p>
              <a:pPr algn="just"/>
              <a:r>
                <a:rPr lang="en-US" sz="2000" b="0" i="0" u="none" strike="noStrike" baseline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determine the dynamic soil properties such as low-strain shear modulus and damping ratio.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D1D82C2-A8FF-402B-BC0A-0C338E4F7DF8}"/>
                </a:ext>
              </a:extLst>
            </p:cNvPr>
            <p:cNvSpPr/>
            <p:nvPr/>
          </p:nvSpPr>
          <p:spPr>
            <a:xfrm>
              <a:off x="2838604" y="665190"/>
              <a:ext cx="4364682" cy="649440"/>
            </a:xfrm>
            <a:custGeom>
              <a:avLst/>
              <a:gdLst>
                <a:gd name="connsiteX0" fmla="*/ 0 w 3352016"/>
                <a:gd name="connsiteY0" fmla="*/ 108242 h 649440"/>
                <a:gd name="connsiteX1" fmla="*/ 108242 w 3352016"/>
                <a:gd name="connsiteY1" fmla="*/ 0 h 649440"/>
                <a:gd name="connsiteX2" fmla="*/ 3243774 w 3352016"/>
                <a:gd name="connsiteY2" fmla="*/ 0 h 649440"/>
                <a:gd name="connsiteX3" fmla="*/ 3352016 w 3352016"/>
                <a:gd name="connsiteY3" fmla="*/ 108242 h 649440"/>
                <a:gd name="connsiteX4" fmla="*/ 3352016 w 3352016"/>
                <a:gd name="connsiteY4" fmla="*/ 541198 h 649440"/>
                <a:gd name="connsiteX5" fmla="*/ 3243774 w 3352016"/>
                <a:gd name="connsiteY5" fmla="*/ 649440 h 649440"/>
                <a:gd name="connsiteX6" fmla="*/ 108242 w 3352016"/>
                <a:gd name="connsiteY6" fmla="*/ 649440 h 649440"/>
                <a:gd name="connsiteX7" fmla="*/ 0 w 3352016"/>
                <a:gd name="connsiteY7" fmla="*/ 541198 h 649440"/>
                <a:gd name="connsiteX8" fmla="*/ 0 w 3352016"/>
                <a:gd name="connsiteY8" fmla="*/ 108242 h 649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52016" h="649440">
                  <a:moveTo>
                    <a:pt x="0" y="108242"/>
                  </a:moveTo>
                  <a:cubicBezTo>
                    <a:pt x="0" y="48462"/>
                    <a:pt x="48462" y="0"/>
                    <a:pt x="108242" y="0"/>
                  </a:cubicBezTo>
                  <a:lnTo>
                    <a:pt x="3243774" y="0"/>
                  </a:lnTo>
                  <a:cubicBezTo>
                    <a:pt x="3303554" y="0"/>
                    <a:pt x="3352016" y="48462"/>
                    <a:pt x="3352016" y="108242"/>
                  </a:cubicBezTo>
                  <a:lnTo>
                    <a:pt x="3352016" y="541198"/>
                  </a:lnTo>
                  <a:cubicBezTo>
                    <a:pt x="3352016" y="600978"/>
                    <a:pt x="3303554" y="649440"/>
                    <a:pt x="3243774" y="649440"/>
                  </a:cubicBezTo>
                  <a:lnTo>
                    <a:pt x="108242" y="649440"/>
                  </a:lnTo>
                  <a:cubicBezTo>
                    <a:pt x="48462" y="649440"/>
                    <a:pt x="0" y="600978"/>
                    <a:pt x="0" y="541198"/>
                  </a:cubicBezTo>
                  <a:lnTo>
                    <a:pt x="0" y="108242"/>
                  </a:lnTo>
                  <a:close/>
                </a:path>
              </a:pathLst>
            </a:custGeom>
            <a:solidFill>
              <a:srgbClr val="883A3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8401" tIns="31703" rIns="158401" bIns="31703" numCol="1" spcCol="1270" anchor="ctr" anchorCtr="0">
              <a:noAutofit/>
            </a:bodyPr>
            <a:lstStyle/>
            <a:p>
              <a:pPr marL="0" lvl="0" indent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Application</a:t>
              </a:r>
              <a:endParaRPr lang="en-US" sz="24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25EA6C78-3051-473B-A6CF-C4D9FC56650D}"/>
              </a:ext>
            </a:extLst>
          </p:cNvPr>
          <p:cNvSpPr txBox="1"/>
          <p:nvPr/>
        </p:nvSpPr>
        <p:spPr>
          <a:xfrm>
            <a:off x="5544466" y="3997013"/>
            <a:ext cx="38464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400" b="1" dirty="0">
                <a:latin typeface="Arial" panose="020B0604020202020204" pitchFamily="34" charset="0"/>
                <a:cs typeface="Arial" panose="020B0604020202020204" pitchFamily="34" charset="0"/>
              </a:rPr>
              <a:t>Resonant column apparatus 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0C14862-2C49-469E-B4F0-87CBADE3A47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598" y="1146863"/>
            <a:ext cx="2662255" cy="27270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3314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E0954-10DC-4B3D-9B19-E31EB5FB4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72006"/>
            <a:ext cx="8101261" cy="1008027"/>
          </a:xfrm>
        </p:spPr>
        <p:txBody>
          <a:bodyPr/>
          <a:lstStyle/>
          <a:p>
            <a:r>
              <a:rPr lang="en-IN" sz="3600" dirty="0"/>
              <a:t>Cyclic Simple Shear Test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5AB7B1A-BF7C-43D1-AF84-E367EAAA3B4D}"/>
              </a:ext>
            </a:extLst>
          </p:cNvPr>
          <p:cNvGrpSpPr/>
          <p:nvPr/>
        </p:nvGrpSpPr>
        <p:grpSpPr>
          <a:xfrm>
            <a:off x="257719" y="958182"/>
            <a:ext cx="5256725" cy="2749055"/>
            <a:chOff x="2682954" y="665191"/>
            <a:chExt cx="5204299" cy="3223203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5CA84E8-D7A5-49A7-98C7-DDD9A863FDBD}"/>
                </a:ext>
              </a:extLst>
            </p:cNvPr>
            <p:cNvSpPr/>
            <p:nvPr/>
          </p:nvSpPr>
          <p:spPr>
            <a:xfrm>
              <a:off x="2682954" y="873650"/>
              <a:ext cx="5204299" cy="3014744"/>
            </a:xfrm>
            <a:custGeom>
              <a:avLst/>
              <a:gdLst>
                <a:gd name="connsiteX0" fmla="*/ 0 w 4788595"/>
                <a:gd name="connsiteY0" fmla="*/ 0 h 4158000"/>
                <a:gd name="connsiteX1" fmla="*/ 4788595 w 4788595"/>
                <a:gd name="connsiteY1" fmla="*/ 0 h 4158000"/>
                <a:gd name="connsiteX2" fmla="*/ 4788595 w 4788595"/>
                <a:gd name="connsiteY2" fmla="*/ 4158000 h 4158000"/>
                <a:gd name="connsiteX3" fmla="*/ 0 w 4788595"/>
                <a:gd name="connsiteY3" fmla="*/ 4158000 h 4158000"/>
                <a:gd name="connsiteX4" fmla="*/ 0 w 4788595"/>
                <a:gd name="connsiteY4" fmla="*/ 0 h 41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8595" h="4158000">
                  <a:moveTo>
                    <a:pt x="0" y="0"/>
                  </a:moveTo>
                  <a:lnTo>
                    <a:pt x="4788595" y="0"/>
                  </a:lnTo>
                  <a:lnTo>
                    <a:pt x="4788595" y="4158000"/>
                  </a:lnTo>
                  <a:lnTo>
                    <a:pt x="0" y="4158000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883A35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0000" tIns="437388" rIns="324000" bIns="149352" numCol="1" spcCol="1270" anchor="t" anchorCtr="0">
              <a:noAutofit/>
            </a:bodyPr>
            <a:lstStyle/>
            <a:p>
              <a:pPr algn="just"/>
              <a:r>
                <a:rPr lang="en-US" sz="2000" b="0" i="0" u="none" strike="noStrike" baseline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cylindrical sample enclosed in a rubber membrane/steel rings is </a:t>
              </a:r>
              <a:r>
                <a:rPr lang="en-US" sz="2000" b="0" i="0" dirty="0"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consolidated and then sheared under constant volume condition. </a:t>
              </a:r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</a:rPr>
                <a:t>Cyclic/Monotonic shear loading is applied in horizontal direction while the normal stress imparted in vertical direction. </a:t>
              </a:r>
            </a:p>
            <a:p>
              <a:pPr algn="just"/>
              <a:endParaRPr lang="en-US" sz="20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1189D35-20DF-4109-BDC3-F2AD07892659}"/>
                </a:ext>
              </a:extLst>
            </p:cNvPr>
            <p:cNvSpPr/>
            <p:nvPr/>
          </p:nvSpPr>
          <p:spPr>
            <a:xfrm>
              <a:off x="2838604" y="665191"/>
              <a:ext cx="4364682" cy="649440"/>
            </a:xfrm>
            <a:custGeom>
              <a:avLst/>
              <a:gdLst>
                <a:gd name="connsiteX0" fmla="*/ 0 w 3352016"/>
                <a:gd name="connsiteY0" fmla="*/ 108242 h 649440"/>
                <a:gd name="connsiteX1" fmla="*/ 108242 w 3352016"/>
                <a:gd name="connsiteY1" fmla="*/ 0 h 649440"/>
                <a:gd name="connsiteX2" fmla="*/ 3243774 w 3352016"/>
                <a:gd name="connsiteY2" fmla="*/ 0 h 649440"/>
                <a:gd name="connsiteX3" fmla="*/ 3352016 w 3352016"/>
                <a:gd name="connsiteY3" fmla="*/ 108242 h 649440"/>
                <a:gd name="connsiteX4" fmla="*/ 3352016 w 3352016"/>
                <a:gd name="connsiteY4" fmla="*/ 541198 h 649440"/>
                <a:gd name="connsiteX5" fmla="*/ 3243774 w 3352016"/>
                <a:gd name="connsiteY5" fmla="*/ 649440 h 649440"/>
                <a:gd name="connsiteX6" fmla="*/ 108242 w 3352016"/>
                <a:gd name="connsiteY6" fmla="*/ 649440 h 649440"/>
                <a:gd name="connsiteX7" fmla="*/ 0 w 3352016"/>
                <a:gd name="connsiteY7" fmla="*/ 541198 h 649440"/>
                <a:gd name="connsiteX8" fmla="*/ 0 w 3352016"/>
                <a:gd name="connsiteY8" fmla="*/ 108242 h 649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52016" h="649440">
                  <a:moveTo>
                    <a:pt x="0" y="108242"/>
                  </a:moveTo>
                  <a:cubicBezTo>
                    <a:pt x="0" y="48462"/>
                    <a:pt x="48462" y="0"/>
                    <a:pt x="108242" y="0"/>
                  </a:cubicBezTo>
                  <a:lnTo>
                    <a:pt x="3243774" y="0"/>
                  </a:lnTo>
                  <a:cubicBezTo>
                    <a:pt x="3303554" y="0"/>
                    <a:pt x="3352016" y="48462"/>
                    <a:pt x="3352016" y="108242"/>
                  </a:cubicBezTo>
                  <a:lnTo>
                    <a:pt x="3352016" y="541198"/>
                  </a:lnTo>
                  <a:cubicBezTo>
                    <a:pt x="3352016" y="600978"/>
                    <a:pt x="3303554" y="649440"/>
                    <a:pt x="3243774" y="649440"/>
                  </a:cubicBezTo>
                  <a:lnTo>
                    <a:pt x="108242" y="649440"/>
                  </a:lnTo>
                  <a:cubicBezTo>
                    <a:pt x="48462" y="649440"/>
                    <a:pt x="0" y="600978"/>
                    <a:pt x="0" y="541198"/>
                  </a:cubicBezTo>
                  <a:lnTo>
                    <a:pt x="0" y="108242"/>
                  </a:lnTo>
                  <a:close/>
                </a:path>
              </a:pathLst>
            </a:custGeom>
            <a:solidFill>
              <a:srgbClr val="883A3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8401" tIns="31703" rIns="158401" bIns="31703" numCol="1" spcCol="1270" anchor="ctr" anchorCtr="0">
              <a:noAutofit/>
            </a:bodyPr>
            <a:lstStyle/>
            <a:p>
              <a:pPr marL="0" lvl="0" indent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Working Principle</a:t>
              </a:r>
              <a:endParaRPr lang="en-US" sz="24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5EA6C78-3051-473B-A6CF-C4D9FC56650D}"/>
              </a:ext>
            </a:extLst>
          </p:cNvPr>
          <p:cNvSpPr txBox="1"/>
          <p:nvPr/>
        </p:nvSpPr>
        <p:spPr>
          <a:xfrm>
            <a:off x="5617153" y="5131343"/>
            <a:ext cx="3260034" cy="305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400" b="1" dirty="0">
                <a:latin typeface="Arial" panose="020B0604020202020204" pitchFamily="34" charset="0"/>
                <a:cs typeface="Arial" panose="020B0604020202020204" pitchFamily="34" charset="0"/>
              </a:rPr>
              <a:t>Cyclic simple shear apparatus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9CA996A-9563-49D5-A26B-99F90C991E06}"/>
              </a:ext>
            </a:extLst>
          </p:cNvPr>
          <p:cNvGrpSpPr/>
          <p:nvPr/>
        </p:nvGrpSpPr>
        <p:grpSpPr>
          <a:xfrm>
            <a:off x="266813" y="3859831"/>
            <a:ext cx="5256725" cy="2848212"/>
            <a:chOff x="2682954" y="665190"/>
            <a:chExt cx="5204299" cy="333946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310081D-5F2A-4C67-AD53-F976DFB1362C}"/>
                </a:ext>
              </a:extLst>
            </p:cNvPr>
            <p:cNvSpPr/>
            <p:nvPr/>
          </p:nvSpPr>
          <p:spPr>
            <a:xfrm>
              <a:off x="2682954" y="989909"/>
              <a:ext cx="5204299" cy="3014744"/>
            </a:xfrm>
            <a:custGeom>
              <a:avLst/>
              <a:gdLst>
                <a:gd name="connsiteX0" fmla="*/ 0 w 4788595"/>
                <a:gd name="connsiteY0" fmla="*/ 0 h 4158000"/>
                <a:gd name="connsiteX1" fmla="*/ 4788595 w 4788595"/>
                <a:gd name="connsiteY1" fmla="*/ 0 h 4158000"/>
                <a:gd name="connsiteX2" fmla="*/ 4788595 w 4788595"/>
                <a:gd name="connsiteY2" fmla="*/ 4158000 h 4158000"/>
                <a:gd name="connsiteX3" fmla="*/ 0 w 4788595"/>
                <a:gd name="connsiteY3" fmla="*/ 4158000 h 4158000"/>
                <a:gd name="connsiteX4" fmla="*/ 0 w 4788595"/>
                <a:gd name="connsiteY4" fmla="*/ 0 h 41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8595" h="4158000">
                  <a:moveTo>
                    <a:pt x="0" y="0"/>
                  </a:moveTo>
                  <a:lnTo>
                    <a:pt x="4788595" y="0"/>
                  </a:lnTo>
                  <a:lnTo>
                    <a:pt x="4788595" y="4158000"/>
                  </a:lnTo>
                  <a:lnTo>
                    <a:pt x="0" y="4158000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883A35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0000" tIns="437388" rIns="324000" bIns="149352" numCol="1" spcCol="1270" anchor="t" anchorCtr="0">
              <a:noAutofit/>
            </a:bodyPr>
            <a:lstStyle/>
            <a:p>
              <a:pPr algn="just"/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determine the dynamic properties of soil at large-strain levels.</a:t>
              </a:r>
            </a:p>
            <a:p>
              <a:pPr algn="just"/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study liquefaction potential of soils.</a:t>
              </a: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D1D82C2-A8FF-402B-BC0A-0C338E4F7DF8}"/>
                </a:ext>
              </a:extLst>
            </p:cNvPr>
            <p:cNvSpPr/>
            <p:nvPr/>
          </p:nvSpPr>
          <p:spPr>
            <a:xfrm>
              <a:off x="2838604" y="665190"/>
              <a:ext cx="4364682" cy="649440"/>
            </a:xfrm>
            <a:custGeom>
              <a:avLst/>
              <a:gdLst>
                <a:gd name="connsiteX0" fmla="*/ 0 w 3352016"/>
                <a:gd name="connsiteY0" fmla="*/ 108242 h 649440"/>
                <a:gd name="connsiteX1" fmla="*/ 108242 w 3352016"/>
                <a:gd name="connsiteY1" fmla="*/ 0 h 649440"/>
                <a:gd name="connsiteX2" fmla="*/ 3243774 w 3352016"/>
                <a:gd name="connsiteY2" fmla="*/ 0 h 649440"/>
                <a:gd name="connsiteX3" fmla="*/ 3352016 w 3352016"/>
                <a:gd name="connsiteY3" fmla="*/ 108242 h 649440"/>
                <a:gd name="connsiteX4" fmla="*/ 3352016 w 3352016"/>
                <a:gd name="connsiteY4" fmla="*/ 541198 h 649440"/>
                <a:gd name="connsiteX5" fmla="*/ 3243774 w 3352016"/>
                <a:gd name="connsiteY5" fmla="*/ 649440 h 649440"/>
                <a:gd name="connsiteX6" fmla="*/ 108242 w 3352016"/>
                <a:gd name="connsiteY6" fmla="*/ 649440 h 649440"/>
                <a:gd name="connsiteX7" fmla="*/ 0 w 3352016"/>
                <a:gd name="connsiteY7" fmla="*/ 541198 h 649440"/>
                <a:gd name="connsiteX8" fmla="*/ 0 w 3352016"/>
                <a:gd name="connsiteY8" fmla="*/ 108242 h 649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52016" h="649440">
                  <a:moveTo>
                    <a:pt x="0" y="108242"/>
                  </a:moveTo>
                  <a:cubicBezTo>
                    <a:pt x="0" y="48462"/>
                    <a:pt x="48462" y="0"/>
                    <a:pt x="108242" y="0"/>
                  </a:cubicBezTo>
                  <a:lnTo>
                    <a:pt x="3243774" y="0"/>
                  </a:lnTo>
                  <a:cubicBezTo>
                    <a:pt x="3303554" y="0"/>
                    <a:pt x="3352016" y="48462"/>
                    <a:pt x="3352016" y="108242"/>
                  </a:cubicBezTo>
                  <a:lnTo>
                    <a:pt x="3352016" y="541198"/>
                  </a:lnTo>
                  <a:cubicBezTo>
                    <a:pt x="3352016" y="600978"/>
                    <a:pt x="3303554" y="649440"/>
                    <a:pt x="3243774" y="649440"/>
                  </a:cubicBezTo>
                  <a:lnTo>
                    <a:pt x="108242" y="649440"/>
                  </a:lnTo>
                  <a:cubicBezTo>
                    <a:pt x="48462" y="649440"/>
                    <a:pt x="0" y="600978"/>
                    <a:pt x="0" y="541198"/>
                  </a:cubicBezTo>
                  <a:lnTo>
                    <a:pt x="0" y="108242"/>
                  </a:lnTo>
                  <a:close/>
                </a:path>
              </a:pathLst>
            </a:custGeom>
            <a:solidFill>
              <a:srgbClr val="883A3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8401" tIns="31703" rIns="158401" bIns="31703" numCol="1" spcCol="1270" anchor="ctr" anchorCtr="0">
              <a:noAutofit/>
            </a:bodyPr>
            <a:lstStyle/>
            <a:p>
              <a:pPr marL="0" lvl="0" indent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Application</a:t>
              </a:r>
              <a:endParaRPr lang="en-US" sz="24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924C43B-A2CD-4964-8627-8D6EBFF3E25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2162" y="1080033"/>
            <a:ext cx="2687690" cy="38623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191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E0954-10DC-4B3D-9B19-E31EB5FB4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72006"/>
            <a:ext cx="8101261" cy="1008027"/>
          </a:xfrm>
        </p:spPr>
        <p:txBody>
          <a:bodyPr/>
          <a:lstStyle/>
          <a:p>
            <a:r>
              <a:rPr lang="en-IN" sz="3600" dirty="0"/>
              <a:t>Cyclic Triaxial Test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5AB7B1A-BF7C-43D1-AF84-E367EAAA3B4D}"/>
              </a:ext>
            </a:extLst>
          </p:cNvPr>
          <p:cNvGrpSpPr/>
          <p:nvPr/>
        </p:nvGrpSpPr>
        <p:grpSpPr>
          <a:xfrm>
            <a:off x="209132" y="852660"/>
            <a:ext cx="5256725" cy="2749055"/>
            <a:chOff x="2682954" y="665191"/>
            <a:chExt cx="5204299" cy="3223203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5CA84E8-D7A5-49A7-98C7-DDD9A863FDBD}"/>
                </a:ext>
              </a:extLst>
            </p:cNvPr>
            <p:cNvSpPr/>
            <p:nvPr/>
          </p:nvSpPr>
          <p:spPr>
            <a:xfrm>
              <a:off x="2682954" y="873650"/>
              <a:ext cx="5204299" cy="3014744"/>
            </a:xfrm>
            <a:custGeom>
              <a:avLst/>
              <a:gdLst>
                <a:gd name="connsiteX0" fmla="*/ 0 w 4788595"/>
                <a:gd name="connsiteY0" fmla="*/ 0 h 4158000"/>
                <a:gd name="connsiteX1" fmla="*/ 4788595 w 4788595"/>
                <a:gd name="connsiteY1" fmla="*/ 0 h 4158000"/>
                <a:gd name="connsiteX2" fmla="*/ 4788595 w 4788595"/>
                <a:gd name="connsiteY2" fmla="*/ 4158000 h 4158000"/>
                <a:gd name="connsiteX3" fmla="*/ 0 w 4788595"/>
                <a:gd name="connsiteY3" fmla="*/ 4158000 h 4158000"/>
                <a:gd name="connsiteX4" fmla="*/ 0 w 4788595"/>
                <a:gd name="connsiteY4" fmla="*/ 0 h 41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8595" h="4158000">
                  <a:moveTo>
                    <a:pt x="0" y="0"/>
                  </a:moveTo>
                  <a:lnTo>
                    <a:pt x="4788595" y="0"/>
                  </a:lnTo>
                  <a:lnTo>
                    <a:pt x="4788595" y="4158000"/>
                  </a:lnTo>
                  <a:lnTo>
                    <a:pt x="0" y="4158000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883A35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0000" tIns="437388" rIns="324000" bIns="149352" numCol="1" spcCol="1270" anchor="t" anchorCtr="0">
              <a:noAutofit/>
            </a:bodyPr>
            <a:lstStyle/>
            <a:p>
              <a:pPr algn="just"/>
              <a:r>
                <a:rPr lang="en-US" sz="2000" b="0" i="0" u="none" strike="noStrike" baseline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cylindrical soil sample enclosed in a rubber membrane is </a:t>
              </a:r>
              <a:r>
                <a:rPr lang="en-US" sz="2000" b="0" i="0" dirty="0"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consolidated and subjected to cyclic loadi</a:t>
              </a:r>
              <a:r>
                <a:rPr lang="en-US" sz="2000" b="0" i="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ng in vertical direction. </a:t>
              </a:r>
              <a:endParaRPr lang="en-US" sz="20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1189D35-20DF-4109-BDC3-F2AD07892659}"/>
                </a:ext>
              </a:extLst>
            </p:cNvPr>
            <p:cNvSpPr/>
            <p:nvPr/>
          </p:nvSpPr>
          <p:spPr>
            <a:xfrm>
              <a:off x="2838604" y="665191"/>
              <a:ext cx="4364682" cy="649440"/>
            </a:xfrm>
            <a:custGeom>
              <a:avLst/>
              <a:gdLst>
                <a:gd name="connsiteX0" fmla="*/ 0 w 3352016"/>
                <a:gd name="connsiteY0" fmla="*/ 108242 h 649440"/>
                <a:gd name="connsiteX1" fmla="*/ 108242 w 3352016"/>
                <a:gd name="connsiteY1" fmla="*/ 0 h 649440"/>
                <a:gd name="connsiteX2" fmla="*/ 3243774 w 3352016"/>
                <a:gd name="connsiteY2" fmla="*/ 0 h 649440"/>
                <a:gd name="connsiteX3" fmla="*/ 3352016 w 3352016"/>
                <a:gd name="connsiteY3" fmla="*/ 108242 h 649440"/>
                <a:gd name="connsiteX4" fmla="*/ 3352016 w 3352016"/>
                <a:gd name="connsiteY4" fmla="*/ 541198 h 649440"/>
                <a:gd name="connsiteX5" fmla="*/ 3243774 w 3352016"/>
                <a:gd name="connsiteY5" fmla="*/ 649440 h 649440"/>
                <a:gd name="connsiteX6" fmla="*/ 108242 w 3352016"/>
                <a:gd name="connsiteY6" fmla="*/ 649440 h 649440"/>
                <a:gd name="connsiteX7" fmla="*/ 0 w 3352016"/>
                <a:gd name="connsiteY7" fmla="*/ 541198 h 649440"/>
                <a:gd name="connsiteX8" fmla="*/ 0 w 3352016"/>
                <a:gd name="connsiteY8" fmla="*/ 108242 h 649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52016" h="649440">
                  <a:moveTo>
                    <a:pt x="0" y="108242"/>
                  </a:moveTo>
                  <a:cubicBezTo>
                    <a:pt x="0" y="48462"/>
                    <a:pt x="48462" y="0"/>
                    <a:pt x="108242" y="0"/>
                  </a:cubicBezTo>
                  <a:lnTo>
                    <a:pt x="3243774" y="0"/>
                  </a:lnTo>
                  <a:cubicBezTo>
                    <a:pt x="3303554" y="0"/>
                    <a:pt x="3352016" y="48462"/>
                    <a:pt x="3352016" y="108242"/>
                  </a:cubicBezTo>
                  <a:lnTo>
                    <a:pt x="3352016" y="541198"/>
                  </a:lnTo>
                  <a:cubicBezTo>
                    <a:pt x="3352016" y="600978"/>
                    <a:pt x="3303554" y="649440"/>
                    <a:pt x="3243774" y="649440"/>
                  </a:cubicBezTo>
                  <a:lnTo>
                    <a:pt x="108242" y="649440"/>
                  </a:lnTo>
                  <a:cubicBezTo>
                    <a:pt x="48462" y="649440"/>
                    <a:pt x="0" y="600978"/>
                    <a:pt x="0" y="541198"/>
                  </a:cubicBezTo>
                  <a:lnTo>
                    <a:pt x="0" y="108242"/>
                  </a:lnTo>
                  <a:close/>
                </a:path>
              </a:pathLst>
            </a:custGeom>
            <a:solidFill>
              <a:srgbClr val="883A3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8401" tIns="31703" rIns="158401" bIns="31703" numCol="1" spcCol="1270" anchor="ctr" anchorCtr="0">
              <a:noAutofit/>
            </a:bodyPr>
            <a:lstStyle/>
            <a:p>
              <a:pPr marL="0" lvl="0" indent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Working Principle</a:t>
              </a:r>
              <a:endParaRPr lang="en-US" sz="24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5EA6C78-3051-473B-A6CF-C4D9FC56650D}"/>
              </a:ext>
            </a:extLst>
          </p:cNvPr>
          <p:cNvSpPr txBox="1"/>
          <p:nvPr/>
        </p:nvSpPr>
        <p:spPr>
          <a:xfrm>
            <a:off x="5617153" y="5131343"/>
            <a:ext cx="3260034" cy="305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400" b="1" dirty="0">
                <a:latin typeface="Arial" panose="020B0604020202020204" pitchFamily="34" charset="0"/>
                <a:cs typeface="Arial" panose="020B0604020202020204" pitchFamily="34" charset="0"/>
              </a:rPr>
              <a:t>Cyclic Triaxial apparatus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9CA996A-9563-49D5-A26B-99F90C991E06}"/>
              </a:ext>
            </a:extLst>
          </p:cNvPr>
          <p:cNvGrpSpPr/>
          <p:nvPr/>
        </p:nvGrpSpPr>
        <p:grpSpPr>
          <a:xfrm>
            <a:off x="209132" y="3859831"/>
            <a:ext cx="5256725" cy="2848212"/>
            <a:chOff x="2682954" y="665190"/>
            <a:chExt cx="5204299" cy="333946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310081D-5F2A-4C67-AD53-F976DFB1362C}"/>
                </a:ext>
              </a:extLst>
            </p:cNvPr>
            <p:cNvSpPr/>
            <p:nvPr/>
          </p:nvSpPr>
          <p:spPr>
            <a:xfrm>
              <a:off x="2682954" y="989909"/>
              <a:ext cx="5204299" cy="3014744"/>
            </a:xfrm>
            <a:custGeom>
              <a:avLst/>
              <a:gdLst>
                <a:gd name="connsiteX0" fmla="*/ 0 w 4788595"/>
                <a:gd name="connsiteY0" fmla="*/ 0 h 4158000"/>
                <a:gd name="connsiteX1" fmla="*/ 4788595 w 4788595"/>
                <a:gd name="connsiteY1" fmla="*/ 0 h 4158000"/>
                <a:gd name="connsiteX2" fmla="*/ 4788595 w 4788595"/>
                <a:gd name="connsiteY2" fmla="*/ 4158000 h 4158000"/>
                <a:gd name="connsiteX3" fmla="*/ 0 w 4788595"/>
                <a:gd name="connsiteY3" fmla="*/ 4158000 h 4158000"/>
                <a:gd name="connsiteX4" fmla="*/ 0 w 4788595"/>
                <a:gd name="connsiteY4" fmla="*/ 0 h 41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8595" h="4158000">
                  <a:moveTo>
                    <a:pt x="0" y="0"/>
                  </a:moveTo>
                  <a:lnTo>
                    <a:pt x="4788595" y="0"/>
                  </a:lnTo>
                  <a:lnTo>
                    <a:pt x="4788595" y="4158000"/>
                  </a:lnTo>
                  <a:lnTo>
                    <a:pt x="0" y="4158000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883A35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0000" tIns="437388" rIns="324000" bIns="149352" numCol="1" spcCol="1270" anchor="t" anchorCtr="0">
              <a:noAutofit/>
            </a:bodyPr>
            <a:lstStyle/>
            <a:p>
              <a:pPr algn="just"/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en-US" sz="2000" b="0" i="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o study stress-strain </a:t>
              </a:r>
              <a:r>
                <a:rPr lang="en-US" sz="2000" b="0" i="0" dirty="0" err="1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behaviour</a:t>
              </a:r>
              <a:r>
                <a:rPr lang="en-US" sz="2000" b="0" i="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of soil in large-strain range.</a:t>
              </a:r>
            </a:p>
            <a:p>
              <a:pPr algn="just"/>
              <a:r>
                <a:rPr lang="en-US" sz="2000" b="0" i="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To evaluate liquefaction potential of saturated soils</a:t>
              </a:r>
              <a:r>
                <a:rPr lang="en-US" sz="2000" b="0" i="0" dirty="0">
                  <a:solidFill>
                    <a:schemeClr val="tx1"/>
                  </a:solidFill>
                  <a:effectLst/>
                  <a:latin typeface="Open Sans"/>
                </a:rPr>
                <a:t>.</a:t>
              </a:r>
              <a:endPara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D1D82C2-A8FF-402B-BC0A-0C338E4F7DF8}"/>
                </a:ext>
              </a:extLst>
            </p:cNvPr>
            <p:cNvSpPr/>
            <p:nvPr/>
          </p:nvSpPr>
          <p:spPr>
            <a:xfrm>
              <a:off x="2838604" y="665190"/>
              <a:ext cx="4364682" cy="649440"/>
            </a:xfrm>
            <a:custGeom>
              <a:avLst/>
              <a:gdLst>
                <a:gd name="connsiteX0" fmla="*/ 0 w 3352016"/>
                <a:gd name="connsiteY0" fmla="*/ 108242 h 649440"/>
                <a:gd name="connsiteX1" fmla="*/ 108242 w 3352016"/>
                <a:gd name="connsiteY1" fmla="*/ 0 h 649440"/>
                <a:gd name="connsiteX2" fmla="*/ 3243774 w 3352016"/>
                <a:gd name="connsiteY2" fmla="*/ 0 h 649440"/>
                <a:gd name="connsiteX3" fmla="*/ 3352016 w 3352016"/>
                <a:gd name="connsiteY3" fmla="*/ 108242 h 649440"/>
                <a:gd name="connsiteX4" fmla="*/ 3352016 w 3352016"/>
                <a:gd name="connsiteY4" fmla="*/ 541198 h 649440"/>
                <a:gd name="connsiteX5" fmla="*/ 3243774 w 3352016"/>
                <a:gd name="connsiteY5" fmla="*/ 649440 h 649440"/>
                <a:gd name="connsiteX6" fmla="*/ 108242 w 3352016"/>
                <a:gd name="connsiteY6" fmla="*/ 649440 h 649440"/>
                <a:gd name="connsiteX7" fmla="*/ 0 w 3352016"/>
                <a:gd name="connsiteY7" fmla="*/ 541198 h 649440"/>
                <a:gd name="connsiteX8" fmla="*/ 0 w 3352016"/>
                <a:gd name="connsiteY8" fmla="*/ 108242 h 649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52016" h="649440">
                  <a:moveTo>
                    <a:pt x="0" y="108242"/>
                  </a:moveTo>
                  <a:cubicBezTo>
                    <a:pt x="0" y="48462"/>
                    <a:pt x="48462" y="0"/>
                    <a:pt x="108242" y="0"/>
                  </a:cubicBezTo>
                  <a:lnTo>
                    <a:pt x="3243774" y="0"/>
                  </a:lnTo>
                  <a:cubicBezTo>
                    <a:pt x="3303554" y="0"/>
                    <a:pt x="3352016" y="48462"/>
                    <a:pt x="3352016" y="108242"/>
                  </a:cubicBezTo>
                  <a:lnTo>
                    <a:pt x="3352016" y="541198"/>
                  </a:lnTo>
                  <a:cubicBezTo>
                    <a:pt x="3352016" y="600978"/>
                    <a:pt x="3303554" y="649440"/>
                    <a:pt x="3243774" y="649440"/>
                  </a:cubicBezTo>
                  <a:lnTo>
                    <a:pt x="108242" y="649440"/>
                  </a:lnTo>
                  <a:cubicBezTo>
                    <a:pt x="48462" y="649440"/>
                    <a:pt x="0" y="600978"/>
                    <a:pt x="0" y="541198"/>
                  </a:cubicBezTo>
                  <a:lnTo>
                    <a:pt x="0" y="108242"/>
                  </a:lnTo>
                  <a:close/>
                </a:path>
              </a:pathLst>
            </a:custGeom>
            <a:solidFill>
              <a:srgbClr val="883A3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8401" tIns="31703" rIns="158401" bIns="31703" numCol="1" spcCol="1270" anchor="ctr" anchorCtr="0">
              <a:noAutofit/>
            </a:bodyPr>
            <a:lstStyle/>
            <a:p>
              <a:pPr marL="0" lvl="0" indent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Application</a:t>
              </a:r>
              <a:endParaRPr lang="en-US" sz="24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7CA270C0-DC8F-4487-BBE6-7E645A7ECE5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16"/>
          <a:stretch/>
        </p:blipFill>
        <p:spPr bwMode="auto">
          <a:xfrm>
            <a:off x="5674988" y="1080033"/>
            <a:ext cx="2936838" cy="40283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56695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E0954-10DC-4B3D-9B19-E31EB5FB4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618"/>
            <a:ext cx="8101261" cy="1008027"/>
          </a:xfrm>
        </p:spPr>
        <p:txBody>
          <a:bodyPr/>
          <a:lstStyle/>
          <a:p>
            <a:r>
              <a:rPr lang="en-IN" sz="3600" dirty="0"/>
              <a:t>Shake table test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5AB7B1A-BF7C-43D1-AF84-E367EAAA3B4D}"/>
              </a:ext>
            </a:extLst>
          </p:cNvPr>
          <p:cNvGrpSpPr/>
          <p:nvPr/>
        </p:nvGrpSpPr>
        <p:grpSpPr>
          <a:xfrm>
            <a:off x="172267" y="1064392"/>
            <a:ext cx="5256725" cy="2729924"/>
            <a:chOff x="2682954" y="665191"/>
            <a:chExt cx="5204299" cy="3200772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5CA84E8-D7A5-49A7-98C7-DDD9A863FDBD}"/>
                </a:ext>
              </a:extLst>
            </p:cNvPr>
            <p:cNvSpPr/>
            <p:nvPr/>
          </p:nvSpPr>
          <p:spPr>
            <a:xfrm>
              <a:off x="2682954" y="851219"/>
              <a:ext cx="5204299" cy="3014744"/>
            </a:xfrm>
            <a:custGeom>
              <a:avLst/>
              <a:gdLst>
                <a:gd name="connsiteX0" fmla="*/ 0 w 4788595"/>
                <a:gd name="connsiteY0" fmla="*/ 0 h 4158000"/>
                <a:gd name="connsiteX1" fmla="*/ 4788595 w 4788595"/>
                <a:gd name="connsiteY1" fmla="*/ 0 h 4158000"/>
                <a:gd name="connsiteX2" fmla="*/ 4788595 w 4788595"/>
                <a:gd name="connsiteY2" fmla="*/ 4158000 h 4158000"/>
                <a:gd name="connsiteX3" fmla="*/ 0 w 4788595"/>
                <a:gd name="connsiteY3" fmla="*/ 4158000 h 4158000"/>
                <a:gd name="connsiteX4" fmla="*/ 0 w 4788595"/>
                <a:gd name="connsiteY4" fmla="*/ 0 h 41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8595" h="4158000">
                  <a:moveTo>
                    <a:pt x="0" y="0"/>
                  </a:moveTo>
                  <a:lnTo>
                    <a:pt x="4788595" y="0"/>
                  </a:lnTo>
                  <a:lnTo>
                    <a:pt x="4788595" y="4158000"/>
                  </a:lnTo>
                  <a:lnTo>
                    <a:pt x="0" y="4158000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883A35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0000" tIns="437388" rIns="324000" bIns="149352" numCol="1" spcCol="1270" anchor="t" anchorCtr="0">
              <a:noAutofit/>
            </a:bodyPr>
            <a:lstStyle/>
            <a:p>
              <a:pPr algn="just"/>
              <a:r>
                <a:rPr lang="en-US" sz="2000" b="0" i="0" dirty="0"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A soil specimen is constructed within a stack of </a:t>
              </a:r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</a:rPr>
                <a:t>laminates forming a flexible</a:t>
              </a:r>
              <a:r>
                <a:rPr lang="en-US" sz="2000" b="0" i="0" dirty="0"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container, mounted on shake table along with the rigid box. Seismic or other loading signals is applied to the table and the response of the soil specimen is measured </a:t>
              </a:r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</a:rPr>
                <a:t>via instrumentation.</a:t>
              </a:r>
              <a:endParaRPr lang="en-US" sz="20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1189D35-20DF-4109-BDC3-F2AD07892659}"/>
                </a:ext>
              </a:extLst>
            </p:cNvPr>
            <p:cNvSpPr/>
            <p:nvPr/>
          </p:nvSpPr>
          <p:spPr>
            <a:xfrm>
              <a:off x="2838604" y="665191"/>
              <a:ext cx="4364682" cy="649440"/>
            </a:xfrm>
            <a:custGeom>
              <a:avLst/>
              <a:gdLst>
                <a:gd name="connsiteX0" fmla="*/ 0 w 3352016"/>
                <a:gd name="connsiteY0" fmla="*/ 108242 h 649440"/>
                <a:gd name="connsiteX1" fmla="*/ 108242 w 3352016"/>
                <a:gd name="connsiteY1" fmla="*/ 0 h 649440"/>
                <a:gd name="connsiteX2" fmla="*/ 3243774 w 3352016"/>
                <a:gd name="connsiteY2" fmla="*/ 0 h 649440"/>
                <a:gd name="connsiteX3" fmla="*/ 3352016 w 3352016"/>
                <a:gd name="connsiteY3" fmla="*/ 108242 h 649440"/>
                <a:gd name="connsiteX4" fmla="*/ 3352016 w 3352016"/>
                <a:gd name="connsiteY4" fmla="*/ 541198 h 649440"/>
                <a:gd name="connsiteX5" fmla="*/ 3243774 w 3352016"/>
                <a:gd name="connsiteY5" fmla="*/ 649440 h 649440"/>
                <a:gd name="connsiteX6" fmla="*/ 108242 w 3352016"/>
                <a:gd name="connsiteY6" fmla="*/ 649440 h 649440"/>
                <a:gd name="connsiteX7" fmla="*/ 0 w 3352016"/>
                <a:gd name="connsiteY7" fmla="*/ 541198 h 649440"/>
                <a:gd name="connsiteX8" fmla="*/ 0 w 3352016"/>
                <a:gd name="connsiteY8" fmla="*/ 108242 h 649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52016" h="649440">
                  <a:moveTo>
                    <a:pt x="0" y="108242"/>
                  </a:moveTo>
                  <a:cubicBezTo>
                    <a:pt x="0" y="48462"/>
                    <a:pt x="48462" y="0"/>
                    <a:pt x="108242" y="0"/>
                  </a:cubicBezTo>
                  <a:lnTo>
                    <a:pt x="3243774" y="0"/>
                  </a:lnTo>
                  <a:cubicBezTo>
                    <a:pt x="3303554" y="0"/>
                    <a:pt x="3352016" y="48462"/>
                    <a:pt x="3352016" y="108242"/>
                  </a:cubicBezTo>
                  <a:lnTo>
                    <a:pt x="3352016" y="541198"/>
                  </a:lnTo>
                  <a:cubicBezTo>
                    <a:pt x="3352016" y="600978"/>
                    <a:pt x="3303554" y="649440"/>
                    <a:pt x="3243774" y="649440"/>
                  </a:cubicBezTo>
                  <a:lnTo>
                    <a:pt x="108242" y="649440"/>
                  </a:lnTo>
                  <a:cubicBezTo>
                    <a:pt x="48462" y="649440"/>
                    <a:pt x="0" y="600978"/>
                    <a:pt x="0" y="541198"/>
                  </a:cubicBezTo>
                  <a:lnTo>
                    <a:pt x="0" y="108242"/>
                  </a:lnTo>
                  <a:close/>
                </a:path>
              </a:pathLst>
            </a:custGeom>
            <a:solidFill>
              <a:srgbClr val="883A3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8401" tIns="31703" rIns="158401" bIns="31703" numCol="1" spcCol="1270" anchor="ctr" anchorCtr="0">
              <a:noAutofit/>
            </a:bodyPr>
            <a:lstStyle/>
            <a:p>
              <a:pPr marL="0" lvl="0" indent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Working Principle</a:t>
              </a:r>
              <a:endParaRPr lang="en-US" sz="24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5EA6C78-3051-473B-A6CF-C4D9FC56650D}"/>
              </a:ext>
            </a:extLst>
          </p:cNvPr>
          <p:cNvSpPr txBox="1"/>
          <p:nvPr/>
        </p:nvSpPr>
        <p:spPr>
          <a:xfrm>
            <a:off x="5674988" y="5436532"/>
            <a:ext cx="3260034" cy="305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1400" b="1" dirty="0">
                <a:latin typeface="Arial" panose="020B0604020202020204" pitchFamily="34" charset="0"/>
                <a:cs typeface="Arial" panose="020B0604020202020204" pitchFamily="34" charset="0"/>
              </a:rPr>
              <a:t>Laminar shake table test apparatus 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9CA996A-9563-49D5-A26B-99F90C991E06}"/>
              </a:ext>
            </a:extLst>
          </p:cNvPr>
          <p:cNvGrpSpPr/>
          <p:nvPr/>
        </p:nvGrpSpPr>
        <p:grpSpPr>
          <a:xfrm>
            <a:off x="172266" y="3952978"/>
            <a:ext cx="5256725" cy="2848212"/>
            <a:chOff x="2682954" y="665190"/>
            <a:chExt cx="5204299" cy="333946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310081D-5F2A-4C67-AD53-F976DFB1362C}"/>
                </a:ext>
              </a:extLst>
            </p:cNvPr>
            <p:cNvSpPr/>
            <p:nvPr/>
          </p:nvSpPr>
          <p:spPr>
            <a:xfrm>
              <a:off x="2682954" y="989909"/>
              <a:ext cx="5204299" cy="3014744"/>
            </a:xfrm>
            <a:custGeom>
              <a:avLst/>
              <a:gdLst>
                <a:gd name="connsiteX0" fmla="*/ 0 w 4788595"/>
                <a:gd name="connsiteY0" fmla="*/ 0 h 4158000"/>
                <a:gd name="connsiteX1" fmla="*/ 4788595 w 4788595"/>
                <a:gd name="connsiteY1" fmla="*/ 0 h 4158000"/>
                <a:gd name="connsiteX2" fmla="*/ 4788595 w 4788595"/>
                <a:gd name="connsiteY2" fmla="*/ 4158000 h 4158000"/>
                <a:gd name="connsiteX3" fmla="*/ 0 w 4788595"/>
                <a:gd name="connsiteY3" fmla="*/ 4158000 h 4158000"/>
                <a:gd name="connsiteX4" fmla="*/ 0 w 4788595"/>
                <a:gd name="connsiteY4" fmla="*/ 0 h 41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8595" h="4158000">
                  <a:moveTo>
                    <a:pt x="0" y="0"/>
                  </a:moveTo>
                  <a:lnTo>
                    <a:pt x="4788595" y="0"/>
                  </a:lnTo>
                  <a:lnTo>
                    <a:pt x="4788595" y="4158000"/>
                  </a:lnTo>
                  <a:lnTo>
                    <a:pt x="0" y="4158000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883A35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0000" tIns="437388" rIns="324000" bIns="149352" numCol="1" spcCol="1270" anchor="t" anchorCtr="0">
              <a:noAutofit/>
            </a:bodyPr>
            <a:lstStyle/>
            <a:p>
              <a:pPr algn="just"/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en-US" sz="2000" b="0" i="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o study the seismic response of scaled soil models, with structures if any. </a:t>
              </a:r>
            </a:p>
            <a:p>
              <a:pPr algn="just"/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investigate the effectiveness of ground treatment strategies under seismic loading.</a:t>
              </a: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D1D82C2-A8FF-402B-BC0A-0C338E4F7DF8}"/>
                </a:ext>
              </a:extLst>
            </p:cNvPr>
            <p:cNvSpPr/>
            <p:nvPr/>
          </p:nvSpPr>
          <p:spPr>
            <a:xfrm>
              <a:off x="2838604" y="665190"/>
              <a:ext cx="4364682" cy="649440"/>
            </a:xfrm>
            <a:custGeom>
              <a:avLst/>
              <a:gdLst>
                <a:gd name="connsiteX0" fmla="*/ 0 w 3352016"/>
                <a:gd name="connsiteY0" fmla="*/ 108242 h 649440"/>
                <a:gd name="connsiteX1" fmla="*/ 108242 w 3352016"/>
                <a:gd name="connsiteY1" fmla="*/ 0 h 649440"/>
                <a:gd name="connsiteX2" fmla="*/ 3243774 w 3352016"/>
                <a:gd name="connsiteY2" fmla="*/ 0 h 649440"/>
                <a:gd name="connsiteX3" fmla="*/ 3352016 w 3352016"/>
                <a:gd name="connsiteY3" fmla="*/ 108242 h 649440"/>
                <a:gd name="connsiteX4" fmla="*/ 3352016 w 3352016"/>
                <a:gd name="connsiteY4" fmla="*/ 541198 h 649440"/>
                <a:gd name="connsiteX5" fmla="*/ 3243774 w 3352016"/>
                <a:gd name="connsiteY5" fmla="*/ 649440 h 649440"/>
                <a:gd name="connsiteX6" fmla="*/ 108242 w 3352016"/>
                <a:gd name="connsiteY6" fmla="*/ 649440 h 649440"/>
                <a:gd name="connsiteX7" fmla="*/ 0 w 3352016"/>
                <a:gd name="connsiteY7" fmla="*/ 541198 h 649440"/>
                <a:gd name="connsiteX8" fmla="*/ 0 w 3352016"/>
                <a:gd name="connsiteY8" fmla="*/ 108242 h 649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52016" h="649440">
                  <a:moveTo>
                    <a:pt x="0" y="108242"/>
                  </a:moveTo>
                  <a:cubicBezTo>
                    <a:pt x="0" y="48462"/>
                    <a:pt x="48462" y="0"/>
                    <a:pt x="108242" y="0"/>
                  </a:cubicBezTo>
                  <a:lnTo>
                    <a:pt x="3243774" y="0"/>
                  </a:lnTo>
                  <a:cubicBezTo>
                    <a:pt x="3303554" y="0"/>
                    <a:pt x="3352016" y="48462"/>
                    <a:pt x="3352016" y="108242"/>
                  </a:cubicBezTo>
                  <a:lnTo>
                    <a:pt x="3352016" y="541198"/>
                  </a:lnTo>
                  <a:cubicBezTo>
                    <a:pt x="3352016" y="600978"/>
                    <a:pt x="3303554" y="649440"/>
                    <a:pt x="3243774" y="649440"/>
                  </a:cubicBezTo>
                  <a:lnTo>
                    <a:pt x="108242" y="649440"/>
                  </a:lnTo>
                  <a:cubicBezTo>
                    <a:pt x="48462" y="649440"/>
                    <a:pt x="0" y="600978"/>
                    <a:pt x="0" y="541198"/>
                  </a:cubicBezTo>
                  <a:lnTo>
                    <a:pt x="0" y="108242"/>
                  </a:lnTo>
                  <a:close/>
                </a:path>
              </a:pathLst>
            </a:custGeom>
            <a:solidFill>
              <a:srgbClr val="883A3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8401" tIns="31703" rIns="158401" bIns="31703" numCol="1" spcCol="1270" anchor="ctr" anchorCtr="0">
              <a:noAutofit/>
            </a:bodyPr>
            <a:lstStyle/>
            <a:p>
              <a:pPr marL="0" lvl="0" indent="0" algn="l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Application</a:t>
              </a:r>
              <a:endParaRPr lang="en-US" sz="24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F1DCF37F-A959-4BDC-9108-25E4A0E67A8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4988" y="1063530"/>
            <a:ext cx="3078395" cy="40843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051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4579</TotalTime>
  <Words>301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</vt:lpstr>
      <vt:lpstr>Calibri</vt:lpstr>
      <vt:lpstr>Open Sans</vt:lpstr>
      <vt:lpstr>Office Theme</vt:lpstr>
      <vt:lpstr>Bender Element Test</vt:lpstr>
      <vt:lpstr>Resonant Column Test</vt:lpstr>
      <vt:lpstr>Cyclic Simple Shear Test</vt:lpstr>
      <vt:lpstr>Cyclic Triaxial Test</vt:lpstr>
      <vt:lpstr>Shake table 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Corrosion of steel reinforcement</dc:title>
  <dc:creator>Naveen Krishnan</dc:creator>
  <cp:lastModifiedBy>Monica Joseph</cp:lastModifiedBy>
  <cp:revision>56</cp:revision>
  <dcterms:created xsi:type="dcterms:W3CDTF">2020-08-20T06:30:36Z</dcterms:created>
  <dcterms:modified xsi:type="dcterms:W3CDTF">2021-01-04T05:08:06Z</dcterms:modified>
</cp:coreProperties>
</file>