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embeddedFontLst>
    <p:embeddedFont>
      <p:font typeface="Calibri" panose="020F0502020204030204" pitchFamily="34" charset="0"/>
      <p:regular r:id="rId24"/>
      <p:bold r:id="rId25"/>
      <p:italic r:id="rId26"/>
      <p:boldItalic r:id="rId27"/>
    </p:embeddedFont>
    <p:embeddedFont>
      <p:font typeface="Roboto"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
        <p:cNvGrpSpPr/>
        <p:nvPr/>
      </p:nvGrpSpPr>
      <p:grpSpPr>
        <a:xfrm>
          <a:off x="0" y="0"/>
          <a:ext cx="0" cy="0"/>
          <a:chOff x="0" y="0"/>
          <a:chExt cx="0" cy="0"/>
        </a:xfrm>
      </p:grpSpPr>
      <p:sp>
        <p:nvSpPr>
          <p:cNvPr id="17" name="Google Shape;1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 name="Google Shape;18;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 name="Google Shape;3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 name="Google Shape;4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 name="Google Shape;6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 name="Google Shape;77;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2" y="72006"/>
            <a:ext cx="7560668" cy="100802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74181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body" idx="1"/>
          </p:nvPr>
        </p:nvSpPr>
        <p:spPr>
          <a:xfrm>
            <a:off x="432041" y="1195534"/>
            <a:ext cx="7776686" cy="427661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 y="72006"/>
            <a:ext cx="7560668" cy="1008027"/>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741812"/>
              </a:buClr>
              <a:buSzPts val="4000"/>
              <a:buFont typeface="Arial"/>
              <a:buNone/>
              <a:defRPr sz="4000" b="1" i="0" u="none" strike="noStrike" cap="none">
                <a:solidFill>
                  <a:srgbClr val="74181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32041" y="1195534"/>
            <a:ext cx="7776686" cy="427661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 name="Google Shape;12;p1" descr="Image result for iit M LOGO"/>
          <p:cNvPicPr preferRelativeResize="0"/>
          <p:nvPr/>
        </p:nvPicPr>
        <p:blipFill rotWithShape="1">
          <a:blip r:embed="rId3">
            <a:alphaModFix/>
          </a:blip>
          <a:srcRect/>
          <a:stretch/>
        </p:blipFill>
        <p:spPr>
          <a:xfrm>
            <a:off x="7713685" y="39001"/>
            <a:ext cx="900079" cy="90152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1" y="72006"/>
            <a:ext cx="8101261" cy="100802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41812"/>
              </a:buClr>
              <a:buSzPts val="3600"/>
              <a:buFont typeface="Arial"/>
              <a:buNone/>
            </a:pPr>
            <a:r>
              <a:rPr lang="en-US" sz="3600"/>
              <a:t>Thermogravimetric Analyzer</a:t>
            </a:r>
            <a:endParaRPr/>
          </a:p>
        </p:txBody>
      </p:sp>
      <p:grpSp>
        <p:nvGrpSpPr>
          <p:cNvPr id="21" name="Google Shape;21;p3"/>
          <p:cNvGrpSpPr/>
          <p:nvPr/>
        </p:nvGrpSpPr>
        <p:grpSpPr>
          <a:xfrm>
            <a:off x="130523" y="921371"/>
            <a:ext cx="5256725" cy="2749055"/>
            <a:chOff x="2682954" y="665191"/>
            <a:chExt cx="5204299" cy="3223203"/>
          </a:xfrm>
        </p:grpSpPr>
        <p:sp>
          <p:nvSpPr>
            <p:cNvPr id="22" name="Google Shape;22;p3"/>
            <p:cNvSpPr/>
            <p:nvPr/>
          </p:nvSpPr>
          <p:spPr>
            <a:xfrm>
              <a:off x="2682954" y="989910"/>
              <a:ext cx="5204299" cy="2898484"/>
            </a:xfrm>
            <a:custGeom>
              <a:avLst/>
              <a:gdLst/>
              <a:ahLst/>
              <a:cxnLst/>
              <a:rect l="l" t="t" r="r" b="b"/>
              <a:pathLst>
                <a:path w="4788595" h="4158000" extrusionOk="0">
                  <a:moveTo>
                    <a:pt x="0" y="0"/>
                  </a:moveTo>
                  <a:lnTo>
                    <a:pt x="4788595" y="0"/>
                  </a:lnTo>
                  <a:lnTo>
                    <a:pt x="4788595" y="4158000"/>
                  </a:lnTo>
                  <a:lnTo>
                    <a:pt x="0" y="4158000"/>
                  </a:lnTo>
                  <a:lnTo>
                    <a:pt x="0" y="0"/>
                  </a:lnTo>
                  <a:close/>
                </a:path>
              </a:pathLst>
            </a:custGeom>
            <a:solidFill>
              <a:schemeClr val="lt1">
                <a:alpha val="89411"/>
              </a:schemeClr>
            </a:solidFill>
            <a:ln w="12700" cap="flat" cmpd="sng">
              <a:solidFill>
                <a:srgbClr val="883A35"/>
              </a:solidFill>
              <a:prstDash val="solid"/>
              <a:miter lim="800000"/>
              <a:headEnd type="none" w="sm" len="sm"/>
              <a:tailEnd type="none" w="sm" len="sm"/>
            </a:ln>
          </p:spPr>
          <p:txBody>
            <a:bodyPr spcFirstLastPara="1" wrap="square" lIns="180000" tIns="437375" rIns="324000" bIns="14935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202124"/>
                  </a:solidFill>
                  <a:latin typeface="arial"/>
                  <a:ea typeface="arial"/>
                  <a:cs typeface="arial"/>
                  <a:sym typeface="arial"/>
                </a:rPr>
                <a:t>TGA measures a sample's weight as it is heated or cooled in a furnace</a:t>
              </a:r>
              <a:endParaRPr sz="2000" b="0" i="0" u="none" strike="noStrike" cap="none">
                <a:solidFill>
                  <a:schemeClr val="dk1"/>
                </a:solidFill>
                <a:latin typeface="Arial"/>
                <a:ea typeface="Arial"/>
                <a:cs typeface="Arial"/>
                <a:sym typeface="Arial"/>
              </a:endParaRPr>
            </a:p>
          </p:txBody>
        </p:sp>
        <p:sp>
          <p:nvSpPr>
            <p:cNvPr id="23" name="Google Shape;23;p3"/>
            <p:cNvSpPr/>
            <p:nvPr/>
          </p:nvSpPr>
          <p:spPr>
            <a:xfrm>
              <a:off x="2838604" y="665191"/>
              <a:ext cx="4364682" cy="649440"/>
            </a:xfrm>
            <a:custGeom>
              <a:avLst/>
              <a:gdLst/>
              <a:ahLst/>
              <a:cxnLst/>
              <a:rect l="l" t="t" r="r" b="b"/>
              <a:pathLst>
                <a:path w="3352016" h="649440" extrusionOk="0">
                  <a:moveTo>
                    <a:pt x="0" y="108242"/>
                  </a:moveTo>
                  <a:cubicBezTo>
                    <a:pt x="0" y="48462"/>
                    <a:pt x="48462" y="0"/>
                    <a:pt x="108242" y="0"/>
                  </a:cubicBezTo>
                  <a:lnTo>
                    <a:pt x="3243774" y="0"/>
                  </a:lnTo>
                  <a:cubicBezTo>
                    <a:pt x="3303554" y="0"/>
                    <a:pt x="3352016" y="48462"/>
                    <a:pt x="3352016" y="108242"/>
                  </a:cubicBezTo>
                  <a:lnTo>
                    <a:pt x="3352016" y="541198"/>
                  </a:lnTo>
                  <a:cubicBezTo>
                    <a:pt x="3352016" y="600978"/>
                    <a:pt x="3303554" y="649440"/>
                    <a:pt x="3243774" y="649440"/>
                  </a:cubicBezTo>
                  <a:lnTo>
                    <a:pt x="108242" y="649440"/>
                  </a:lnTo>
                  <a:cubicBezTo>
                    <a:pt x="48462" y="649440"/>
                    <a:pt x="0" y="600978"/>
                    <a:pt x="0" y="541198"/>
                  </a:cubicBezTo>
                  <a:lnTo>
                    <a:pt x="0" y="108242"/>
                  </a:lnTo>
                  <a:close/>
                </a:path>
              </a:pathLst>
            </a:custGeom>
            <a:solidFill>
              <a:srgbClr val="883A35"/>
            </a:solidFill>
            <a:ln w="12700" cap="flat" cmpd="sng">
              <a:solidFill>
                <a:schemeClr val="lt1"/>
              </a:solidFill>
              <a:prstDash val="solid"/>
              <a:miter lim="800000"/>
              <a:headEnd type="none" w="sm" len="sm"/>
              <a:tailEnd type="none" w="sm" len="sm"/>
            </a:ln>
          </p:spPr>
          <p:txBody>
            <a:bodyPr spcFirstLastPara="1" wrap="square" lIns="158400" tIns="31700" rIns="158400" bIns="31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Working Principle</a:t>
              </a:r>
              <a:endParaRPr sz="2400" b="0" i="0" u="none" strike="noStrike" cap="none">
                <a:solidFill>
                  <a:schemeClr val="lt1"/>
                </a:solidFill>
                <a:latin typeface="Arial"/>
                <a:ea typeface="Arial"/>
                <a:cs typeface="Arial"/>
                <a:sym typeface="Arial"/>
              </a:endParaRPr>
            </a:p>
          </p:txBody>
        </p:sp>
      </p:grpSp>
      <p:sp>
        <p:nvSpPr>
          <p:cNvPr id="24" name="Google Shape;24;p3"/>
          <p:cNvSpPr txBox="1"/>
          <p:nvPr/>
        </p:nvSpPr>
        <p:spPr>
          <a:xfrm>
            <a:off x="5548977" y="3734499"/>
            <a:ext cx="36420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TGA</a:t>
            </a:r>
            <a:endParaRPr sz="1400" b="0" i="0" u="none" strike="noStrike" cap="none">
              <a:solidFill>
                <a:srgbClr val="000000"/>
              </a:solidFill>
              <a:latin typeface="Arial"/>
              <a:ea typeface="Arial"/>
              <a:cs typeface="Arial"/>
              <a:sym typeface="Arial"/>
            </a:endParaRPr>
          </a:p>
        </p:txBody>
      </p:sp>
      <p:grpSp>
        <p:nvGrpSpPr>
          <p:cNvPr id="25" name="Google Shape;25;p3"/>
          <p:cNvGrpSpPr/>
          <p:nvPr/>
        </p:nvGrpSpPr>
        <p:grpSpPr>
          <a:xfrm>
            <a:off x="130523" y="3873951"/>
            <a:ext cx="5256725" cy="2848212"/>
            <a:chOff x="2682954" y="665190"/>
            <a:chExt cx="5204299" cy="3339463"/>
          </a:xfrm>
        </p:grpSpPr>
        <p:sp>
          <p:nvSpPr>
            <p:cNvPr id="26" name="Google Shape;26;p3"/>
            <p:cNvSpPr/>
            <p:nvPr/>
          </p:nvSpPr>
          <p:spPr>
            <a:xfrm>
              <a:off x="2682954" y="989909"/>
              <a:ext cx="5204299" cy="3014744"/>
            </a:xfrm>
            <a:custGeom>
              <a:avLst/>
              <a:gdLst/>
              <a:ahLst/>
              <a:cxnLst/>
              <a:rect l="l" t="t" r="r" b="b"/>
              <a:pathLst>
                <a:path w="4788595" h="4158000" extrusionOk="0">
                  <a:moveTo>
                    <a:pt x="0" y="0"/>
                  </a:moveTo>
                  <a:lnTo>
                    <a:pt x="4788595" y="0"/>
                  </a:lnTo>
                  <a:lnTo>
                    <a:pt x="4788595" y="4158000"/>
                  </a:lnTo>
                  <a:lnTo>
                    <a:pt x="0" y="4158000"/>
                  </a:lnTo>
                  <a:lnTo>
                    <a:pt x="0" y="0"/>
                  </a:lnTo>
                  <a:close/>
                </a:path>
              </a:pathLst>
            </a:custGeom>
            <a:solidFill>
              <a:schemeClr val="lt1">
                <a:alpha val="89411"/>
              </a:schemeClr>
            </a:solidFill>
            <a:ln w="12700" cap="flat" cmpd="sng">
              <a:solidFill>
                <a:srgbClr val="883A35"/>
              </a:solidFill>
              <a:prstDash val="solid"/>
              <a:miter lim="800000"/>
              <a:headEnd type="none" w="sm" len="sm"/>
              <a:tailEnd type="none" w="sm" len="sm"/>
            </a:ln>
          </p:spPr>
          <p:txBody>
            <a:bodyPr spcFirstLastPara="1" wrap="square" lIns="180000" tIns="437375" rIns="324000" bIns="14935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To determine the composition and decomposition behavior of complex materials</a:t>
              </a:r>
              <a:r>
                <a:rPr lang="en-US" sz="2000"/>
                <a:t>, t</a:t>
              </a:r>
              <a:r>
                <a:rPr lang="en-US" sz="2000" b="0" i="0" u="none" strike="noStrike" cap="none">
                  <a:solidFill>
                    <a:srgbClr val="000000"/>
                  </a:solidFill>
                  <a:latin typeface="Arial"/>
                  <a:ea typeface="Arial"/>
                  <a:cs typeface="Arial"/>
                  <a:sym typeface="Arial"/>
                </a:rPr>
                <a:t>hermal stability analysis</a:t>
              </a:r>
              <a:endParaRPr sz="2000" b="0" i="0" u="none" strike="noStrike" cap="none">
                <a:solidFill>
                  <a:srgbClr val="000000"/>
                </a:solidFill>
                <a:latin typeface="Arial"/>
                <a:ea typeface="Arial"/>
                <a:cs typeface="Arial"/>
                <a:sym typeface="Arial"/>
              </a:endParaRPr>
            </a:p>
          </p:txBody>
        </p:sp>
        <p:sp>
          <p:nvSpPr>
            <p:cNvPr id="27" name="Google Shape;27;p3"/>
            <p:cNvSpPr/>
            <p:nvPr/>
          </p:nvSpPr>
          <p:spPr>
            <a:xfrm>
              <a:off x="2838604" y="665190"/>
              <a:ext cx="4364682" cy="649440"/>
            </a:xfrm>
            <a:custGeom>
              <a:avLst/>
              <a:gdLst/>
              <a:ahLst/>
              <a:cxnLst/>
              <a:rect l="l" t="t" r="r" b="b"/>
              <a:pathLst>
                <a:path w="3352016" h="649440" extrusionOk="0">
                  <a:moveTo>
                    <a:pt x="0" y="108242"/>
                  </a:moveTo>
                  <a:cubicBezTo>
                    <a:pt x="0" y="48462"/>
                    <a:pt x="48462" y="0"/>
                    <a:pt x="108242" y="0"/>
                  </a:cubicBezTo>
                  <a:lnTo>
                    <a:pt x="3243774" y="0"/>
                  </a:lnTo>
                  <a:cubicBezTo>
                    <a:pt x="3303554" y="0"/>
                    <a:pt x="3352016" y="48462"/>
                    <a:pt x="3352016" y="108242"/>
                  </a:cubicBezTo>
                  <a:lnTo>
                    <a:pt x="3352016" y="541198"/>
                  </a:lnTo>
                  <a:cubicBezTo>
                    <a:pt x="3352016" y="600978"/>
                    <a:pt x="3303554" y="649440"/>
                    <a:pt x="3243774" y="649440"/>
                  </a:cubicBezTo>
                  <a:lnTo>
                    <a:pt x="108242" y="649440"/>
                  </a:lnTo>
                  <a:cubicBezTo>
                    <a:pt x="48462" y="649440"/>
                    <a:pt x="0" y="600978"/>
                    <a:pt x="0" y="541198"/>
                  </a:cubicBezTo>
                  <a:lnTo>
                    <a:pt x="0" y="108242"/>
                  </a:lnTo>
                  <a:close/>
                </a:path>
              </a:pathLst>
            </a:custGeom>
            <a:solidFill>
              <a:srgbClr val="883A35"/>
            </a:solidFill>
            <a:ln w="12700" cap="flat" cmpd="sng">
              <a:solidFill>
                <a:schemeClr val="lt1"/>
              </a:solidFill>
              <a:prstDash val="solid"/>
              <a:miter lim="800000"/>
              <a:headEnd type="none" w="sm" len="sm"/>
              <a:tailEnd type="none" w="sm" len="sm"/>
            </a:ln>
          </p:spPr>
          <p:txBody>
            <a:bodyPr spcFirstLastPara="1" wrap="square" lIns="158400" tIns="31700" rIns="158400" bIns="31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Application</a:t>
              </a:r>
              <a:endParaRPr sz="2400" b="0" i="0" u="none" strike="noStrike" cap="none">
                <a:solidFill>
                  <a:schemeClr val="lt1"/>
                </a:solidFill>
                <a:latin typeface="Arial"/>
                <a:ea typeface="Arial"/>
                <a:cs typeface="Arial"/>
                <a:sym typeface="Arial"/>
              </a:endParaRPr>
            </a:p>
          </p:txBody>
        </p:sp>
      </p:grpSp>
      <p:sp>
        <p:nvSpPr>
          <p:cNvPr id="28" name="Google Shape;28;p3"/>
          <p:cNvSpPr txBox="1"/>
          <p:nvPr/>
        </p:nvSpPr>
        <p:spPr>
          <a:xfrm>
            <a:off x="5387008" y="6414386"/>
            <a:ext cx="3756991"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TGA and DTG graph for sodium bentonite</a:t>
            </a:r>
            <a:endParaRPr sz="1400" b="1" i="0" u="none" strike="noStrike" cap="none">
              <a:solidFill>
                <a:schemeClr val="dk1"/>
              </a:solidFill>
              <a:latin typeface="Arial"/>
              <a:ea typeface="Arial"/>
              <a:cs typeface="Arial"/>
              <a:sym typeface="Arial"/>
            </a:endParaRPr>
          </a:p>
        </p:txBody>
      </p:sp>
      <p:pic>
        <p:nvPicPr>
          <p:cNvPr id="29" name="Google Shape;29;p3" descr="Fig. 3"/>
          <p:cNvPicPr preferRelativeResize="0"/>
          <p:nvPr/>
        </p:nvPicPr>
        <p:blipFill rotWithShape="1">
          <a:blip r:embed="rId3">
            <a:alphaModFix/>
          </a:blip>
          <a:srcRect/>
          <a:stretch/>
        </p:blipFill>
        <p:spPr>
          <a:xfrm>
            <a:off x="5598938" y="4015837"/>
            <a:ext cx="3423263" cy="2382168"/>
          </a:xfrm>
          <a:prstGeom prst="rect">
            <a:avLst/>
          </a:prstGeom>
          <a:noFill/>
          <a:ln>
            <a:noFill/>
          </a:ln>
        </p:spPr>
      </p:pic>
      <p:pic>
        <p:nvPicPr>
          <p:cNvPr id="30" name="Google Shape;30;p3" descr="C:\Users\user\Desktop\Untitled-2.tif.jpg"/>
          <p:cNvPicPr preferRelativeResize="0"/>
          <p:nvPr/>
        </p:nvPicPr>
        <p:blipFill rotWithShape="1">
          <a:blip r:embed="rId4">
            <a:alphaModFix/>
          </a:blip>
          <a:srcRect l="2793" r="3149"/>
          <a:stretch/>
        </p:blipFill>
        <p:spPr>
          <a:xfrm>
            <a:off x="5675150" y="1337327"/>
            <a:ext cx="3181567" cy="2212637"/>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2"/>
          <p:cNvSpPr txBox="1">
            <a:spLocks noGrp="1"/>
          </p:cNvSpPr>
          <p:nvPr>
            <p:ph type="title"/>
          </p:nvPr>
        </p:nvSpPr>
        <p:spPr>
          <a:xfrm>
            <a:off x="1" y="72006"/>
            <a:ext cx="7737230" cy="100802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41812"/>
              </a:buClr>
              <a:buSzPts val="3600"/>
              <a:buFont typeface="Arial"/>
              <a:buNone/>
            </a:pPr>
            <a:r>
              <a:rPr lang="en-US" sz="3600"/>
              <a:t>AutoSorb</a:t>
            </a:r>
            <a:endParaRPr/>
          </a:p>
        </p:txBody>
      </p:sp>
      <p:grpSp>
        <p:nvGrpSpPr>
          <p:cNvPr id="149" name="Google Shape;149;p12"/>
          <p:cNvGrpSpPr/>
          <p:nvPr/>
        </p:nvGrpSpPr>
        <p:grpSpPr>
          <a:xfrm>
            <a:off x="130523" y="1146455"/>
            <a:ext cx="5256725" cy="2749055"/>
            <a:chOff x="2682954" y="665191"/>
            <a:chExt cx="5204299" cy="3223203"/>
          </a:xfrm>
        </p:grpSpPr>
        <p:sp>
          <p:nvSpPr>
            <p:cNvPr id="150" name="Google Shape;150;p12"/>
            <p:cNvSpPr/>
            <p:nvPr/>
          </p:nvSpPr>
          <p:spPr>
            <a:xfrm>
              <a:off x="2682954" y="989910"/>
              <a:ext cx="5204299" cy="2898484"/>
            </a:xfrm>
            <a:custGeom>
              <a:avLst/>
              <a:gdLst/>
              <a:ahLst/>
              <a:cxnLst/>
              <a:rect l="l" t="t" r="r" b="b"/>
              <a:pathLst>
                <a:path w="4788595" h="4158000" extrusionOk="0">
                  <a:moveTo>
                    <a:pt x="0" y="0"/>
                  </a:moveTo>
                  <a:lnTo>
                    <a:pt x="4788595" y="0"/>
                  </a:lnTo>
                  <a:lnTo>
                    <a:pt x="4788595" y="4158000"/>
                  </a:lnTo>
                  <a:lnTo>
                    <a:pt x="0" y="4158000"/>
                  </a:lnTo>
                  <a:lnTo>
                    <a:pt x="0" y="0"/>
                  </a:lnTo>
                  <a:close/>
                </a:path>
              </a:pathLst>
            </a:custGeom>
            <a:solidFill>
              <a:schemeClr val="lt1">
                <a:alpha val="89411"/>
              </a:schemeClr>
            </a:solidFill>
            <a:ln w="12700" cap="flat" cmpd="sng">
              <a:solidFill>
                <a:srgbClr val="883A35"/>
              </a:solidFill>
              <a:prstDash val="solid"/>
              <a:miter lim="800000"/>
              <a:headEnd type="none" w="sm" len="sm"/>
              <a:tailEnd type="none" w="sm" len="sm"/>
            </a:ln>
          </p:spPr>
          <p:txBody>
            <a:bodyPr spcFirstLastPara="1" wrap="square" lIns="180000" tIns="437375" rIns="324000" bIns="14935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900"/>
                <a:t>Extended- range opore size and surface area analysis using appropriate adsorbate is made by high vacuum, oil free turbomolecular system and high precision low pressure transducers</a:t>
              </a:r>
              <a:endParaRPr sz="1900" b="0" i="0" u="none" strike="noStrike" cap="none">
                <a:solidFill>
                  <a:srgbClr val="000000"/>
                </a:solidFill>
                <a:latin typeface="Arial"/>
                <a:ea typeface="Arial"/>
                <a:cs typeface="Arial"/>
                <a:sym typeface="Arial"/>
              </a:endParaRPr>
            </a:p>
          </p:txBody>
        </p:sp>
        <p:sp>
          <p:nvSpPr>
            <p:cNvPr id="151" name="Google Shape;151;p12"/>
            <p:cNvSpPr/>
            <p:nvPr/>
          </p:nvSpPr>
          <p:spPr>
            <a:xfrm>
              <a:off x="2838604" y="665191"/>
              <a:ext cx="4364682" cy="649440"/>
            </a:xfrm>
            <a:custGeom>
              <a:avLst/>
              <a:gdLst/>
              <a:ahLst/>
              <a:cxnLst/>
              <a:rect l="l" t="t" r="r" b="b"/>
              <a:pathLst>
                <a:path w="3352016" h="649440" extrusionOk="0">
                  <a:moveTo>
                    <a:pt x="0" y="108242"/>
                  </a:moveTo>
                  <a:cubicBezTo>
                    <a:pt x="0" y="48462"/>
                    <a:pt x="48462" y="0"/>
                    <a:pt x="108242" y="0"/>
                  </a:cubicBezTo>
                  <a:lnTo>
                    <a:pt x="3243774" y="0"/>
                  </a:lnTo>
                  <a:cubicBezTo>
                    <a:pt x="3303554" y="0"/>
                    <a:pt x="3352016" y="48462"/>
                    <a:pt x="3352016" y="108242"/>
                  </a:cubicBezTo>
                  <a:lnTo>
                    <a:pt x="3352016" y="541198"/>
                  </a:lnTo>
                  <a:cubicBezTo>
                    <a:pt x="3352016" y="600978"/>
                    <a:pt x="3303554" y="649440"/>
                    <a:pt x="3243774" y="649440"/>
                  </a:cubicBezTo>
                  <a:lnTo>
                    <a:pt x="108242" y="649440"/>
                  </a:lnTo>
                  <a:cubicBezTo>
                    <a:pt x="48462" y="649440"/>
                    <a:pt x="0" y="600978"/>
                    <a:pt x="0" y="541198"/>
                  </a:cubicBezTo>
                  <a:lnTo>
                    <a:pt x="0" y="108242"/>
                  </a:lnTo>
                  <a:close/>
                </a:path>
              </a:pathLst>
            </a:custGeom>
            <a:solidFill>
              <a:srgbClr val="883A35"/>
            </a:solidFill>
            <a:ln w="12700" cap="flat" cmpd="sng">
              <a:solidFill>
                <a:schemeClr val="lt1"/>
              </a:solidFill>
              <a:prstDash val="solid"/>
              <a:miter lim="800000"/>
              <a:headEnd type="none" w="sm" len="sm"/>
              <a:tailEnd type="none" w="sm" len="sm"/>
            </a:ln>
          </p:spPr>
          <p:txBody>
            <a:bodyPr spcFirstLastPara="1" wrap="square" lIns="158400" tIns="31700" rIns="158400" bIns="31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Working Principle</a:t>
              </a:r>
              <a:endParaRPr sz="2400" b="0" i="0" u="none" strike="noStrike" cap="none">
                <a:solidFill>
                  <a:schemeClr val="lt1"/>
                </a:solidFill>
                <a:latin typeface="Arial"/>
                <a:ea typeface="Arial"/>
                <a:cs typeface="Arial"/>
                <a:sym typeface="Arial"/>
              </a:endParaRPr>
            </a:p>
          </p:txBody>
        </p:sp>
      </p:grpSp>
      <p:sp>
        <p:nvSpPr>
          <p:cNvPr id="152" name="Google Shape;152;p12"/>
          <p:cNvSpPr txBox="1"/>
          <p:nvPr/>
        </p:nvSpPr>
        <p:spPr>
          <a:xfrm>
            <a:off x="5544466" y="4427855"/>
            <a:ext cx="3599534" cy="52318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Representative Image of AutoSorb Equipment, Yet to Install)</a:t>
            </a:r>
            <a:endParaRPr sz="1400" b="1" i="0" u="none" strike="noStrike" cap="none">
              <a:solidFill>
                <a:schemeClr val="dk1"/>
              </a:solidFill>
              <a:latin typeface="Arial"/>
              <a:ea typeface="Arial"/>
              <a:cs typeface="Arial"/>
              <a:sym typeface="Arial"/>
            </a:endParaRPr>
          </a:p>
        </p:txBody>
      </p:sp>
      <p:grpSp>
        <p:nvGrpSpPr>
          <p:cNvPr id="153" name="Google Shape;153;p12"/>
          <p:cNvGrpSpPr/>
          <p:nvPr/>
        </p:nvGrpSpPr>
        <p:grpSpPr>
          <a:xfrm>
            <a:off x="130523" y="3873951"/>
            <a:ext cx="5256725" cy="2848212"/>
            <a:chOff x="2682954" y="665190"/>
            <a:chExt cx="5204299" cy="3339463"/>
          </a:xfrm>
        </p:grpSpPr>
        <p:sp>
          <p:nvSpPr>
            <p:cNvPr id="154" name="Google Shape;154;p12"/>
            <p:cNvSpPr/>
            <p:nvPr/>
          </p:nvSpPr>
          <p:spPr>
            <a:xfrm>
              <a:off x="2682954" y="989909"/>
              <a:ext cx="5204299" cy="3014744"/>
            </a:xfrm>
            <a:custGeom>
              <a:avLst/>
              <a:gdLst/>
              <a:ahLst/>
              <a:cxnLst/>
              <a:rect l="l" t="t" r="r" b="b"/>
              <a:pathLst>
                <a:path w="4788595" h="4158000" extrusionOk="0">
                  <a:moveTo>
                    <a:pt x="0" y="0"/>
                  </a:moveTo>
                  <a:lnTo>
                    <a:pt x="4788595" y="0"/>
                  </a:lnTo>
                  <a:lnTo>
                    <a:pt x="4788595" y="4158000"/>
                  </a:lnTo>
                  <a:lnTo>
                    <a:pt x="0" y="4158000"/>
                  </a:lnTo>
                  <a:lnTo>
                    <a:pt x="0" y="0"/>
                  </a:lnTo>
                  <a:close/>
                </a:path>
              </a:pathLst>
            </a:custGeom>
            <a:solidFill>
              <a:schemeClr val="lt1">
                <a:alpha val="89411"/>
              </a:schemeClr>
            </a:solidFill>
            <a:ln w="12700" cap="flat" cmpd="sng">
              <a:solidFill>
                <a:srgbClr val="883A35"/>
              </a:solidFill>
              <a:prstDash val="solid"/>
              <a:miter lim="800000"/>
              <a:headEnd type="none" w="sm" len="sm"/>
              <a:tailEnd type="none" w="sm" len="sm"/>
            </a:ln>
          </p:spPr>
          <p:txBody>
            <a:bodyPr spcFirstLastPara="1" wrap="square" lIns="180000" tIns="437375" rIns="324000" bIns="14935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1900">
                  <a:solidFill>
                    <a:schemeClr val="dk1"/>
                  </a:solidFill>
                </a:rPr>
                <a:t>BET surface area, TPD, TPR.</a:t>
              </a:r>
              <a:endParaRPr sz="1900" b="0" i="0" u="none" strike="noStrike" cap="none">
                <a:solidFill>
                  <a:schemeClr val="dk1"/>
                </a:solidFill>
                <a:latin typeface="Arial"/>
                <a:ea typeface="Arial"/>
                <a:cs typeface="Arial"/>
                <a:sym typeface="Arial"/>
              </a:endParaRPr>
            </a:p>
          </p:txBody>
        </p:sp>
        <p:sp>
          <p:nvSpPr>
            <p:cNvPr id="155" name="Google Shape;155;p12"/>
            <p:cNvSpPr/>
            <p:nvPr/>
          </p:nvSpPr>
          <p:spPr>
            <a:xfrm>
              <a:off x="2838604" y="665190"/>
              <a:ext cx="4364682" cy="649440"/>
            </a:xfrm>
            <a:custGeom>
              <a:avLst/>
              <a:gdLst/>
              <a:ahLst/>
              <a:cxnLst/>
              <a:rect l="l" t="t" r="r" b="b"/>
              <a:pathLst>
                <a:path w="3352016" h="649440" extrusionOk="0">
                  <a:moveTo>
                    <a:pt x="0" y="108242"/>
                  </a:moveTo>
                  <a:cubicBezTo>
                    <a:pt x="0" y="48462"/>
                    <a:pt x="48462" y="0"/>
                    <a:pt x="108242" y="0"/>
                  </a:cubicBezTo>
                  <a:lnTo>
                    <a:pt x="3243774" y="0"/>
                  </a:lnTo>
                  <a:cubicBezTo>
                    <a:pt x="3303554" y="0"/>
                    <a:pt x="3352016" y="48462"/>
                    <a:pt x="3352016" y="108242"/>
                  </a:cubicBezTo>
                  <a:lnTo>
                    <a:pt x="3352016" y="541198"/>
                  </a:lnTo>
                  <a:cubicBezTo>
                    <a:pt x="3352016" y="600978"/>
                    <a:pt x="3303554" y="649440"/>
                    <a:pt x="3243774" y="649440"/>
                  </a:cubicBezTo>
                  <a:lnTo>
                    <a:pt x="108242" y="649440"/>
                  </a:lnTo>
                  <a:cubicBezTo>
                    <a:pt x="48462" y="649440"/>
                    <a:pt x="0" y="600978"/>
                    <a:pt x="0" y="541198"/>
                  </a:cubicBezTo>
                  <a:lnTo>
                    <a:pt x="0" y="108242"/>
                  </a:lnTo>
                  <a:close/>
                </a:path>
              </a:pathLst>
            </a:custGeom>
            <a:solidFill>
              <a:srgbClr val="883A35"/>
            </a:solidFill>
            <a:ln w="12700" cap="flat" cmpd="sng">
              <a:solidFill>
                <a:schemeClr val="lt1"/>
              </a:solidFill>
              <a:prstDash val="solid"/>
              <a:miter lim="800000"/>
              <a:headEnd type="none" w="sm" len="sm"/>
              <a:tailEnd type="none" w="sm" len="sm"/>
            </a:ln>
          </p:spPr>
          <p:txBody>
            <a:bodyPr spcFirstLastPara="1" wrap="square" lIns="158400" tIns="31700" rIns="158400" bIns="31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Application</a:t>
              </a:r>
              <a:endParaRPr sz="2400" b="0" i="0" u="none" strike="noStrike" cap="none">
                <a:solidFill>
                  <a:schemeClr val="lt1"/>
                </a:solidFill>
                <a:latin typeface="Arial"/>
                <a:ea typeface="Arial"/>
                <a:cs typeface="Arial"/>
                <a:sym typeface="Arial"/>
              </a:endParaRPr>
            </a:p>
          </p:txBody>
        </p:sp>
      </p:grpSp>
      <p:pic>
        <p:nvPicPr>
          <p:cNvPr id="156" name="Google Shape;156;p12"/>
          <p:cNvPicPr preferRelativeResize="0"/>
          <p:nvPr/>
        </p:nvPicPr>
        <p:blipFill rotWithShape="1">
          <a:blip r:embed="rId3">
            <a:alphaModFix/>
          </a:blip>
          <a:srcRect l="25589" t="10706" r="28451" b="5731"/>
          <a:stretch/>
        </p:blipFill>
        <p:spPr>
          <a:xfrm>
            <a:off x="5992837" y="1013436"/>
            <a:ext cx="2400300" cy="3200400"/>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3"/>
          <p:cNvSpPr txBox="1">
            <a:spLocks noGrp="1"/>
          </p:cNvSpPr>
          <p:nvPr>
            <p:ph type="title"/>
          </p:nvPr>
        </p:nvSpPr>
        <p:spPr>
          <a:xfrm>
            <a:off x="1" y="72006"/>
            <a:ext cx="7737230" cy="100802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41812"/>
              </a:buClr>
              <a:buSzPts val="3600"/>
              <a:buFont typeface="Arial"/>
              <a:buNone/>
            </a:pPr>
            <a:r>
              <a:rPr lang="en-US" sz="3600"/>
              <a:t>Accelerated UV Weatherometer</a:t>
            </a:r>
            <a:endParaRPr/>
          </a:p>
        </p:txBody>
      </p:sp>
      <p:grpSp>
        <p:nvGrpSpPr>
          <p:cNvPr id="162" name="Google Shape;162;p13"/>
          <p:cNvGrpSpPr/>
          <p:nvPr/>
        </p:nvGrpSpPr>
        <p:grpSpPr>
          <a:xfrm>
            <a:off x="130523" y="1146455"/>
            <a:ext cx="5256725" cy="2749055"/>
            <a:chOff x="2682954" y="665191"/>
            <a:chExt cx="5204299" cy="3223203"/>
          </a:xfrm>
        </p:grpSpPr>
        <p:sp>
          <p:nvSpPr>
            <p:cNvPr id="163" name="Google Shape;163;p13"/>
            <p:cNvSpPr/>
            <p:nvPr/>
          </p:nvSpPr>
          <p:spPr>
            <a:xfrm>
              <a:off x="2682954" y="989910"/>
              <a:ext cx="5204299" cy="2898484"/>
            </a:xfrm>
            <a:custGeom>
              <a:avLst/>
              <a:gdLst/>
              <a:ahLst/>
              <a:cxnLst/>
              <a:rect l="l" t="t" r="r" b="b"/>
              <a:pathLst>
                <a:path w="4788595" h="4158000" extrusionOk="0">
                  <a:moveTo>
                    <a:pt x="0" y="0"/>
                  </a:moveTo>
                  <a:lnTo>
                    <a:pt x="4788595" y="0"/>
                  </a:lnTo>
                  <a:lnTo>
                    <a:pt x="4788595" y="4158000"/>
                  </a:lnTo>
                  <a:lnTo>
                    <a:pt x="0" y="4158000"/>
                  </a:lnTo>
                  <a:lnTo>
                    <a:pt x="0" y="0"/>
                  </a:lnTo>
                  <a:close/>
                </a:path>
              </a:pathLst>
            </a:custGeom>
            <a:solidFill>
              <a:schemeClr val="lt1">
                <a:alpha val="89411"/>
              </a:schemeClr>
            </a:solidFill>
            <a:ln w="12700" cap="flat" cmpd="sng">
              <a:solidFill>
                <a:srgbClr val="883A35"/>
              </a:solidFill>
              <a:prstDash val="solid"/>
              <a:miter lim="800000"/>
              <a:headEnd type="none" w="sm" len="sm"/>
              <a:tailEnd type="none" w="sm" len="sm"/>
            </a:ln>
          </p:spPr>
          <p:txBody>
            <a:bodyPr spcFirstLastPara="1" wrap="square" lIns="180000" tIns="437375" rIns="324000" bIns="14935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000"/>
                <a:t>Simulates field exposure conditions in a landfill using fluorescent UV and condensation weathering methods  </a:t>
              </a:r>
              <a:endParaRPr sz="2000" b="0" i="0" u="none" strike="noStrike" cap="none">
                <a:solidFill>
                  <a:srgbClr val="000000"/>
                </a:solidFill>
                <a:latin typeface="Arial"/>
                <a:ea typeface="Arial"/>
                <a:cs typeface="Arial"/>
                <a:sym typeface="Arial"/>
              </a:endParaRPr>
            </a:p>
          </p:txBody>
        </p:sp>
        <p:sp>
          <p:nvSpPr>
            <p:cNvPr id="164" name="Google Shape;164;p13"/>
            <p:cNvSpPr/>
            <p:nvPr/>
          </p:nvSpPr>
          <p:spPr>
            <a:xfrm>
              <a:off x="2838604" y="665191"/>
              <a:ext cx="4364682" cy="649440"/>
            </a:xfrm>
            <a:custGeom>
              <a:avLst/>
              <a:gdLst/>
              <a:ahLst/>
              <a:cxnLst/>
              <a:rect l="l" t="t" r="r" b="b"/>
              <a:pathLst>
                <a:path w="3352016" h="649440" extrusionOk="0">
                  <a:moveTo>
                    <a:pt x="0" y="108242"/>
                  </a:moveTo>
                  <a:cubicBezTo>
                    <a:pt x="0" y="48462"/>
                    <a:pt x="48462" y="0"/>
                    <a:pt x="108242" y="0"/>
                  </a:cubicBezTo>
                  <a:lnTo>
                    <a:pt x="3243774" y="0"/>
                  </a:lnTo>
                  <a:cubicBezTo>
                    <a:pt x="3303554" y="0"/>
                    <a:pt x="3352016" y="48462"/>
                    <a:pt x="3352016" y="108242"/>
                  </a:cubicBezTo>
                  <a:lnTo>
                    <a:pt x="3352016" y="541198"/>
                  </a:lnTo>
                  <a:cubicBezTo>
                    <a:pt x="3352016" y="600978"/>
                    <a:pt x="3303554" y="649440"/>
                    <a:pt x="3243774" y="649440"/>
                  </a:cubicBezTo>
                  <a:lnTo>
                    <a:pt x="108242" y="649440"/>
                  </a:lnTo>
                  <a:cubicBezTo>
                    <a:pt x="48462" y="649440"/>
                    <a:pt x="0" y="600978"/>
                    <a:pt x="0" y="541198"/>
                  </a:cubicBezTo>
                  <a:lnTo>
                    <a:pt x="0" y="108242"/>
                  </a:lnTo>
                  <a:close/>
                </a:path>
              </a:pathLst>
            </a:custGeom>
            <a:solidFill>
              <a:srgbClr val="883A35"/>
            </a:solidFill>
            <a:ln w="12700" cap="flat" cmpd="sng">
              <a:solidFill>
                <a:schemeClr val="lt1"/>
              </a:solidFill>
              <a:prstDash val="solid"/>
              <a:miter lim="800000"/>
              <a:headEnd type="none" w="sm" len="sm"/>
              <a:tailEnd type="none" w="sm" len="sm"/>
            </a:ln>
          </p:spPr>
          <p:txBody>
            <a:bodyPr spcFirstLastPara="1" wrap="square" lIns="158400" tIns="31700" rIns="158400" bIns="31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Working Principle</a:t>
              </a:r>
              <a:endParaRPr sz="2400" b="0" i="0" u="none" strike="noStrike" cap="none">
                <a:solidFill>
                  <a:schemeClr val="lt1"/>
                </a:solidFill>
                <a:latin typeface="Arial"/>
                <a:ea typeface="Arial"/>
                <a:cs typeface="Arial"/>
                <a:sym typeface="Arial"/>
              </a:endParaRPr>
            </a:p>
          </p:txBody>
        </p:sp>
      </p:grpSp>
      <p:sp>
        <p:nvSpPr>
          <p:cNvPr id="165" name="Google Shape;165;p13"/>
          <p:cNvSpPr txBox="1"/>
          <p:nvPr/>
        </p:nvSpPr>
        <p:spPr>
          <a:xfrm>
            <a:off x="5544466" y="4427855"/>
            <a:ext cx="3599534"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1">
                <a:solidFill>
                  <a:schemeClr val="dk1"/>
                </a:solidFill>
              </a:rPr>
              <a:t>UV </a:t>
            </a:r>
            <a:r>
              <a:rPr lang="en-US" sz="1400" b="1" i="0" u="none" strike="noStrike" cap="none">
                <a:solidFill>
                  <a:schemeClr val="dk1"/>
                </a:solidFill>
                <a:latin typeface="Arial"/>
                <a:ea typeface="Arial"/>
                <a:cs typeface="Arial"/>
                <a:sym typeface="Arial"/>
              </a:rPr>
              <a:t>weatherometer</a:t>
            </a:r>
            <a:endParaRPr sz="1400" b="1" i="0" u="none" strike="noStrike" cap="none">
              <a:solidFill>
                <a:schemeClr val="dk1"/>
              </a:solidFill>
              <a:latin typeface="Arial"/>
              <a:ea typeface="Arial"/>
              <a:cs typeface="Arial"/>
              <a:sym typeface="Arial"/>
            </a:endParaRPr>
          </a:p>
        </p:txBody>
      </p:sp>
      <p:grpSp>
        <p:nvGrpSpPr>
          <p:cNvPr id="166" name="Google Shape;166;p13"/>
          <p:cNvGrpSpPr/>
          <p:nvPr/>
        </p:nvGrpSpPr>
        <p:grpSpPr>
          <a:xfrm>
            <a:off x="130523" y="3873951"/>
            <a:ext cx="5256725" cy="2848212"/>
            <a:chOff x="2682954" y="665190"/>
            <a:chExt cx="5204299" cy="3339463"/>
          </a:xfrm>
        </p:grpSpPr>
        <p:sp>
          <p:nvSpPr>
            <p:cNvPr id="167" name="Google Shape;167;p13"/>
            <p:cNvSpPr/>
            <p:nvPr/>
          </p:nvSpPr>
          <p:spPr>
            <a:xfrm>
              <a:off x="2682954" y="989909"/>
              <a:ext cx="5204299" cy="3014744"/>
            </a:xfrm>
            <a:custGeom>
              <a:avLst/>
              <a:gdLst/>
              <a:ahLst/>
              <a:cxnLst/>
              <a:rect l="l" t="t" r="r" b="b"/>
              <a:pathLst>
                <a:path w="4788595" h="4158000" extrusionOk="0">
                  <a:moveTo>
                    <a:pt x="0" y="0"/>
                  </a:moveTo>
                  <a:lnTo>
                    <a:pt x="4788595" y="0"/>
                  </a:lnTo>
                  <a:lnTo>
                    <a:pt x="4788595" y="4158000"/>
                  </a:lnTo>
                  <a:lnTo>
                    <a:pt x="0" y="4158000"/>
                  </a:lnTo>
                  <a:lnTo>
                    <a:pt x="0" y="0"/>
                  </a:lnTo>
                  <a:close/>
                </a:path>
              </a:pathLst>
            </a:custGeom>
            <a:solidFill>
              <a:schemeClr val="lt1">
                <a:alpha val="89411"/>
              </a:schemeClr>
            </a:solidFill>
            <a:ln w="12700" cap="flat" cmpd="sng">
              <a:solidFill>
                <a:srgbClr val="883A35"/>
              </a:solidFill>
              <a:prstDash val="solid"/>
              <a:miter lim="800000"/>
              <a:headEnd type="none" w="sm" len="sm"/>
              <a:tailEnd type="none" w="sm" len="sm"/>
            </a:ln>
          </p:spPr>
          <p:txBody>
            <a:bodyPr spcFirstLastPara="1" wrap="square" lIns="180000" tIns="437375" rIns="324000" bIns="14935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a:solidFill>
                    <a:schemeClr val="dk1"/>
                  </a:solidFill>
                </a:rPr>
                <a:t>To study the longevity of geomembranes subjected to accelerated UV ageing</a:t>
              </a:r>
              <a:endParaRPr sz="2000" b="0" i="0" u="none" strike="noStrike" cap="none">
                <a:solidFill>
                  <a:schemeClr val="dk1"/>
                </a:solidFill>
                <a:latin typeface="Arial"/>
                <a:ea typeface="Arial"/>
                <a:cs typeface="Arial"/>
                <a:sym typeface="Arial"/>
              </a:endParaRPr>
            </a:p>
          </p:txBody>
        </p:sp>
        <p:sp>
          <p:nvSpPr>
            <p:cNvPr id="168" name="Google Shape;168;p13"/>
            <p:cNvSpPr/>
            <p:nvPr/>
          </p:nvSpPr>
          <p:spPr>
            <a:xfrm>
              <a:off x="2838604" y="665190"/>
              <a:ext cx="4364682" cy="649440"/>
            </a:xfrm>
            <a:custGeom>
              <a:avLst/>
              <a:gdLst/>
              <a:ahLst/>
              <a:cxnLst/>
              <a:rect l="l" t="t" r="r" b="b"/>
              <a:pathLst>
                <a:path w="3352016" h="649440" extrusionOk="0">
                  <a:moveTo>
                    <a:pt x="0" y="108242"/>
                  </a:moveTo>
                  <a:cubicBezTo>
                    <a:pt x="0" y="48462"/>
                    <a:pt x="48462" y="0"/>
                    <a:pt x="108242" y="0"/>
                  </a:cubicBezTo>
                  <a:lnTo>
                    <a:pt x="3243774" y="0"/>
                  </a:lnTo>
                  <a:cubicBezTo>
                    <a:pt x="3303554" y="0"/>
                    <a:pt x="3352016" y="48462"/>
                    <a:pt x="3352016" y="108242"/>
                  </a:cubicBezTo>
                  <a:lnTo>
                    <a:pt x="3352016" y="541198"/>
                  </a:lnTo>
                  <a:cubicBezTo>
                    <a:pt x="3352016" y="600978"/>
                    <a:pt x="3303554" y="649440"/>
                    <a:pt x="3243774" y="649440"/>
                  </a:cubicBezTo>
                  <a:lnTo>
                    <a:pt x="108242" y="649440"/>
                  </a:lnTo>
                  <a:cubicBezTo>
                    <a:pt x="48462" y="649440"/>
                    <a:pt x="0" y="600978"/>
                    <a:pt x="0" y="541198"/>
                  </a:cubicBezTo>
                  <a:lnTo>
                    <a:pt x="0" y="108242"/>
                  </a:lnTo>
                  <a:close/>
                </a:path>
              </a:pathLst>
            </a:custGeom>
            <a:solidFill>
              <a:srgbClr val="883A35"/>
            </a:solidFill>
            <a:ln w="12700" cap="flat" cmpd="sng">
              <a:solidFill>
                <a:schemeClr val="lt1"/>
              </a:solidFill>
              <a:prstDash val="solid"/>
              <a:miter lim="800000"/>
              <a:headEnd type="none" w="sm" len="sm"/>
              <a:tailEnd type="none" w="sm" len="sm"/>
            </a:ln>
          </p:spPr>
          <p:txBody>
            <a:bodyPr spcFirstLastPara="1" wrap="square" lIns="158400" tIns="31700" rIns="158400" bIns="31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Application</a:t>
              </a:r>
              <a:endParaRPr sz="2400" b="0" i="0" u="none" strike="noStrike" cap="none">
                <a:solidFill>
                  <a:schemeClr val="lt1"/>
                </a:solidFill>
                <a:latin typeface="Arial"/>
                <a:ea typeface="Arial"/>
                <a:cs typeface="Arial"/>
                <a:sym typeface="Arial"/>
              </a:endParaRPr>
            </a:p>
          </p:txBody>
        </p:sp>
      </p:grpSp>
      <p:pic>
        <p:nvPicPr>
          <p:cNvPr id="169" name="Google Shape;169;p13"/>
          <p:cNvPicPr preferRelativeResize="0"/>
          <p:nvPr/>
        </p:nvPicPr>
        <p:blipFill rotWithShape="1">
          <a:blip r:embed="rId3">
            <a:alphaModFix/>
          </a:blip>
          <a:srcRect l="21694" t="12556" r="24768" b="4251"/>
          <a:stretch/>
        </p:blipFill>
        <p:spPr>
          <a:xfrm>
            <a:off x="5818770" y="1504344"/>
            <a:ext cx="2692184" cy="2788920"/>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4"/>
          <p:cNvSpPr txBox="1">
            <a:spLocks noGrp="1"/>
          </p:cNvSpPr>
          <p:nvPr>
            <p:ph type="title"/>
          </p:nvPr>
        </p:nvSpPr>
        <p:spPr>
          <a:xfrm>
            <a:off x="1" y="72006"/>
            <a:ext cx="7737230" cy="100802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41812"/>
              </a:buClr>
              <a:buSzPts val="3600"/>
              <a:buFont typeface="Arial"/>
              <a:buNone/>
            </a:pPr>
            <a:r>
              <a:rPr lang="en-US" sz="3600"/>
              <a:t>Accelerated Xenon Arc Weatherometer</a:t>
            </a:r>
            <a:endParaRPr/>
          </a:p>
        </p:txBody>
      </p:sp>
      <p:grpSp>
        <p:nvGrpSpPr>
          <p:cNvPr id="175" name="Google Shape;175;p14"/>
          <p:cNvGrpSpPr/>
          <p:nvPr/>
        </p:nvGrpSpPr>
        <p:grpSpPr>
          <a:xfrm>
            <a:off x="130523" y="1146455"/>
            <a:ext cx="5256725" cy="2749055"/>
            <a:chOff x="2682954" y="665191"/>
            <a:chExt cx="5204299" cy="3223203"/>
          </a:xfrm>
        </p:grpSpPr>
        <p:sp>
          <p:nvSpPr>
            <p:cNvPr id="176" name="Google Shape;176;p14"/>
            <p:cNvSpPr/>
            <p:nvPr/>
          </p:nvSpPr>
          <p:spPr>
            <a:xfrm>
              <a:off x="2682954" y="989910"/>
              <a:ext cx="5204299" cy="2898484"/>
            </a:xfrm>
            <a:custGeom>
              <a:avLst/>
              <a:gdLst/>
              <a:ahLst/>
              <a:cxnLst/>
              <a:rect l="l" t="t" r="r" b="b"/>
              <a:pathLst>
                <a:path w="4788595" h="4158000" extrusionOk="0">
                  <a:moveTo>
                    <a:pt x="0" y="0"/>
                  </a:moveTo>
                  <a:lnTo>
                    <a:pt x="4788595" y="0"/>
                  </a:lnTo>
                  <a:lnTo>
                    <a:pt x="4788595" y="4158000"/>
                  </a:lnTo>
                  <a:lnTo>
                    <a:pt x="0" y="4158000"/>
                  </a:lnTo>
                  <a:lnTo>
                    <a:pt x="0" y="0"/>
                  </a:lnTo>
                  <a:close/>
                </a:path>
              </a:pathLst>
            </a:custGeom>
            <a:solidFill>
              <a:schemeClr val="lt1">
                <a:alpha val="89411"/>
              </a:schemeClr>
            </a:solidFill>
            <a:ln w="12700" cap="flat" cmpd="sng">
              <a:solidFill>
                <a:srgbClr val="883A35"/>
              </a:solidFill>
              <a:prstDash val="solid"/>
              <a:miter lim="800000"/>
              <a:headEnd type="none" w="sm" len="sm"/>
              <a:tailEnd type="none" w="sm" len="sm"/>
            </a:ln>
          </p:spPr>
          <p:txBody>
            <a:bodyPr spcFirstLastPara="1" wrap="square" lIns="180000" tIns="437375" rIns="324000" bIns="149350" anchor="t" anchorCtr="0">
              <a:noAutofit/>
            </a:bodyPr>
            <a:lstStyle/>
            <a:p>
              <a:pPr marL="0" lvl="0" indent="0" algn="l" rtl="0">
                <a:spcBef>
                  <a:spcPts val="0"/>
                </a:spcBef>
                <a:spcAft>
                  <a:spcPts val="0"/>
                </a:spcAft>
                <a:buClr>
                  <a:schemeClr val="dk1"/>
                </a:buClr>
                <a:buSzPts val="1400"/>
                <a:buFont typeface="Arial"/>
                <a:buNone/>
              </a:pPr>
              <a:r>
                <a:rPr lang="en-US" sz="2000">
                  <a:solidFill>
                    <a:schemeClr val="dk1"/>
                  </a:solidFill>
                </a:rPr>
                <a:t>Simulates field weathering conditions using xenon arc lamps and condensation techniques</a:t>
              </a:r>
              <a:endParaRPr sz="1400" b="0" i="0" u="none" strike="noStrike" cap="none">
                <a:solidFill>
                  <a:srgbClr val="000000"/>
                </a:solidFill>
                <a:latin typeface="Arial"/>
                <a:ea typeface="Arial"/>
                <a:cs typeface="Arial"/>
                <a:sym typeface="Arial"/>
              </a:endParaRPr>
            </a:p>
          </p:txBody>
        </p:sp>
        <p:sp>
          <p:nvSpPr>
            <p:cNvPr id="177" name="Google Shape;177;p14"/>
            <p:cNvSpPr/>
            <p:nvPr/>
          </p:nvSpPr>
          <p:spPr>
            <a:xfrm>
              <a:off x="2838604" y="665191"/>
              <a:ext cx="4364682" cy="649440"/>
            </a:xfrm>
            <a:custGeom>
              <a:avLst/>
              <a:gdLst/>
              <a:ahLst/>
              <a:cxnLst/>
              <a:rect l="l" t="t" r="r" b="b"/>
              <a:pathLst>
                <a:path w="3352016" h="649440" extrusionOk="0">
                  <a:moveTo>
                    <a:pt x="0" y="108242"/>
                  </a:moveTo>
                  <a:cubicBezTo>
                    <a:pt x="0" y="48462"/>
                    <a:pt x="48462" y="0"/>
                    <a:pt x="108242" y="0"/>
                  </a:cubicBezTo>
                  <a:lnTo>
                    <a:pt x="3243774" y="0"/>
                  </a:lnTo>
                  <a:cubicBezTo>
                    <a:pt x="3303554" y="0"/>
                    <a:pt x="3352016" y="48462"/>
                    <a:pt x="3352016" y="108242"/>
                  </a:cubicBezTo>
                  <a:lnTo>
                    <a:pt x="3352016" y="541198"/>
                  </a:lnTo>
                  <a:cubicBezTo>
                    <a:pt x="3352016" y="600978"/>
                    <a:pt x="3303554" y="649440"/>
                    <a:pt x="3243774" y="649440"/>
                  </a:cubicBezTo>
                  <a:lnTo>
                    <a:pt x="108242" y="649440"/>
                  </a:lnTo>
                  <a:cubicBezTo>
                    <a:pt x="48462" y="649440"/>
                    <a:pt x="0" y="600978"/>
                    <a:pt x="0" y="541198"/>
                  </a:cubicBezTo>
                  <a:lnTo>
                    <a:pt x="0" y="108242"/>
                  </a:lnTo>
                  <a:close/>
                </a:path>
              </a:pathLst>
            </a:custGeom>
            <a:solidFill>
              <a:srgbClr val="883A35"/>
            </a:solidFill>
            <a:ln w="12700" cap="flat" cmpd="sng">
              <a:solidFill>
                <a:schemeClr val="lt1"/>
              </a:solidFill>
              <a:prstDash val="solid"/>
              <a:miter lim="800000"/>
              <a:headEnd type="none" w="sm" len="sm"/>
              <a:tailEnd type="none" w="sm" len="sm"/>
            </a:ln>
          </p:spPr>
          <p:txBody>
            <a:bodyPr spcFirstLastPara="1" wrap="square" lIns="158400" tIns="31700" rIns="158400" bIns="31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Working Principle</a:t>
              </a:r>
              <a:endParaRPr sz="2400" b="0" i="0" u="none" strike="noStrike" cap="none">
                <a:solidFill>
                  <a:schemeClr val="lt1"/>
                </a:solidFill>
                <a:latin typeface="Arial"/>
                <a:ea typeface="Arial"/>
                <a:cs typeface="Arial"/>
                <a:sym typeface="Arial"/>
              </a:endParaRPr>
            </a:p>
          </p:txBody>
        </p:sp>
      </p:grpSp>
      <p:sp>
        <p:nvSpPr>
          <p:cNvPr id="178" name="Google Shape;178;p14"/>
          <p:cNvSpPr txBox="1"/>
          <p:nvPr/>
        </p:nvSpPr>
        <p:spPr>
          <a:xfrm>
            <a:off x="5544466" y="6414386"/>
            <a:ext cx="3599534"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Xenon Arc weatherometer</a:t>
            </a:r>
            <a:endParaRPr sz="1400" b="1" i="0" u="none" strike="noStrike" cap="none">
              <a:solidFill>
                <a:schemeClr val="dk1"/>
              </a:solidFill>
              <a:latin typeface="Arial"/>
              <a:ea typeface="Arial"/>
              <a:cs typeface="Arial"/>
              <a:sym typeface="Arial"/>
            </a:endParaRPr>
          </a:p>
        </p:txBody>
      </p:sp>
      <p:grpSp>
        <p:nvGrpSpPr>
          <p:cNvPr id="179" name="Google Shape;179;p14"/>
          <p:cNvGrpSpPr/>
          <p:nvPr/>
        </p:nvGrpSpPr>
        <p:grpSpPr>
          <a:xfrm>
            <a:off x="130523" y="3873951"/>
            <a:ext cx="5256725" cy="2848212"/>
            <a:chOff x="2682954" y="665190"/>
            <a:chExt cx="5204299" cy="3339463"/>
          </a:xfrm>
        </p:grpSpPr>
        <p:sp>
          <p:nvSpPr>
            <p:cNvPr id="180" name="Google Shape;180;p14"/>
            <p:cNvSpPr/>
            <p:nvPr/>
          </p:nvSpPr>
          <p:spPr>
            <a:xfrm>
              <a:off x="2682954" y="989909"/>
              <a:ext cx="5204299" cy="3014744"/>
            </a:xfrm>
            <a:custGeom>
              <a:avLst/>
              <a:gdLst/>
              <a:ahLst/>
              <a:cxnLst/>
              <a:rect l="l" t="t" r="r" b="b"/>
              <a:pathLst>
                <a:path w="4788595" h="4158000" extrusionOk="0">
                  <a:moveTo>
                    <a:pt x="0" y="0"/>
                  </a:moveTo>
                  <a:lnTo>
                    <a:pt x="4788595" y="0"/>
                  </a:lnTo>
                  <a:lnTo>
                    <a:pt x="4788595" y="4158000"/>
                  </a:lnTo>
                  <a:lnTo>
                    <a:pt x="0" y="4158000"/>
                  </a:lnTo>
                  <a:lnTo>
                    <a:pt x="0" y="0"/>
                  </a:lnTo>
                  <a:close/>
                </a:path>
              </a:pathLst>
            </a:custGeom>
            <a:solidFill>
              <a:schemeClr val="lt1">
                <a:alpha val="89411"/>
              </a:schemeClr>
            </a:solidFill>
            <a:ln w="12700" cap="flat" cmpd="sng">
              <a:solidFill>
                <a:srgbClr val="883A35"/>
              </a:solidFill>
              <a:prstDash val="solid"/>
              <a:miter lim="800000"/>
              <a:headEnd type="none" w="sm" len="sm"/>
              <a:tailEnd type="none" w="sm" len="sm"/>
            </a:ln>
          </p:spPr>
          <p:txBody>
            <a:bodyPr spcFirstLastPara="1" wrap="square" lIns="180000" tIns="437375" rIns="324000" bIns="149350" anchor="t" anchorCtr="0">
              <a:noAutofit/>
            </a:bodyPr>
            <a:lstStyle/>
            <a:p>
              <a:pPr marL="0" lvl="0" indent="0" algn="l" rtl="0">
                <a:spcBef>
                  <a:spcPts val="0"/>
                </a:spcBef>
                <a:spcAft>
                  <a:spcPts val="0"/>
                </a:spcAft>
                <a:buClr>
                  <a:schemeClr val="dk1"/>
                </a:buClr>
                <a:buSzPts val="2000"/>
                <a:buFont typeface="Arial"/>
                <a:buNone/>
              </a:pPr>
              <a:r>
                <a:rPr lang="en-US" sz="2000">
                  <a:solidFill>
                    <a:schemeClr val="dk1"/>
                  </a:solidFill>
                </a:rPr>
                <a:t>To study the longevity of geomembranes subjected to accelerated UV ageing</a:t>
              </a:r>
              <a:endParaRPr sz="2000" b="0" i="0" u="none" strike="noStrike" cap="none">
                <a:solidFill>
                  <a:schemeClr val="dk1"/>
                </a:solidFill>
                <a:latin typeface="Arial"/>
                <a:ea typeface="Arial"/>
                <a:cs typeface="Arial"/>
                <a:sym typeface="Arial"/>
              </a:endParaRPr>
            </a:p>
          </p:txBody>
        </p:sp>
        <p:sp>
          <p:nvSpPr>
            <p:cNvPr id="181" name="Google Shape;181;p14"/>
            <p:cNvSpPr/>
            <p:nvPr/>
          </p:nvSpPr>
          <p:spPr>
            <a:xfrm>
              <a:off x="2838604" y="665190"/>
              <a:ext cx="4364682" cy="649440"/>
            </a:xfrm>
            <a:custGeom>
              <a:avLst/>
              <a:gdLst/>
              <a:ahLst/>
              <a:cxnLst/>
              <a:rect l="l" t="t" r="r" b="b"/>
              <a:pathLst>
                <a:path w="3352016" h="649440" extrusionOk="0">
                  <a:moveTo>
                    <a:pt x="0" y="108242"/>
                  </a:moveTo>
                  <a:cubicBezTo>
                    <a:pt x="0" y="48462"/>
                    <a:pt x="48462" y="0"/>
                    <a:pt x="108242" y="0"/>
                  </a:cubicBezTo>
                  <a:lnTo>
                    <a:pt x="3243774" y="0"/>
                  </a:lnTo>
                  <a:cubicBezTo>
                    <a:pt x="3303554" y="0"/>
                    <a:pt x="3352016" y="48462"/>
                    <a:pt x="3352016" y="108242"/>
                  </a:cubicBezTo>
                  <a:lnTo>
                    <a:pt x="3352016" y="541198"/>
                  </a:lnTo>
                  <a:cubicBezTo>
                    <a:pt x="3352016" y="600978"/>
                    <a:pt x="3303554" y="649440"/>
                    <a:pt x="3243774" y="649440"/>
                  </a:cubicBezTo>
                  <a:lnTo>
                    <a:pt x="108242" y="649440"/>
                  </a:lnTo>
                  <a:cubicBezTo>
                    <a:pt x="48462" y="649440"/>
                    <a:pt x="0" y="600978"/>
                    <a:pt x="0" y="541198"/>
                  </a:cubicBezTo>
                  <a:lnTo>
                    <a:pt x="0" y="108242"/>
                  </a:lnTo>
                  <a:close/>
                </a:path>
              </a:pathLst>
            </a:custGeom>
            <a:solidFill>
              <a:srgbClr val="883A35"/>
            </a:solidFill>
            <a:ln w="12700" cap="flat" cmpd="sng">
              <a:solidFill>
                <a:schemeClr val="lt1"/>
              </a:solidFill>
              <a:prstDash val="solid"/>
              <a:miter lim="800000"/>
              <a:headEnd type="none" w="sm" len="sm"/>
              <a:tailEnd type="none" w="sm" len="sm"/>
            </a:ln>
          </p:spPr>
          <p:txBody>
            <a:bodyPr spcFirstLastPara="1" wrap="square" lIns="158400" tIns="31700" rIns="158400" bIns="31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Application</a:t>
              </a:r>
              <a:endParaRPr sz="2400" b="0" i="0" u="none" strike="noStrike" cap="none">
                <a:solidFill>
                  <a:schemeClr val="lt1"/>
                </a:solidFill>
                <a:latin typeface="Arial"/>
                <a:ea typeface="Arial"/>
                <a:cs typeface="Arial"/>
                <a:sym typeface="Arial"/>
              </a:endParaRPr>
            </a:p>
          </p:txBody>
        </p:sp>
      </p:grpSp>
      <p:pic>
        <p:nvPicPr>
          <p:cNvPr id="182" name="Google Shape;182;p14"/>
          <p:cNvPicPr preferRelativeResize="0"/>
          <p:nvPr/>
        </p:nvPicPr>
        <p:blipFill rotWithShape="1">
          <a:blip r:embed="rId3">
            <a:alphaModFix/>
          </a:blip>
          <a:srcRect/>
          <a:stretch/>
        </p:blipFill>
        <p:spPr>
          <a:xfrm>
            <a:off x="5711482" y="1146456"/>
            <a:ext cx="3144777" cy="4832314"/>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5"/>
          <p:cNvSpPr txBox="1">
            <a:spLocks noGrp="1"/>
          </p:cNvSpPr>
          <p:nvPr>
            <p:ph type="title"/>
          </p:nvPr>
        </p:nvSpPr>
        <p:spPr>
          <a:xfrm>
            <a:off x="1" y="72006"/>
            <a:ext cx="7737230" cy="100802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41812"/>
              </a:buClr>
              <a:buSzPts val="3600"/>
              <a:buFont typeface="Arial"/>
              <a:buNone/>
            </a:pPr>
            <a:r>
              <a:rPr lang="en-US" sz="3600"/>
              <a:t>Melt Flow Index</a:t>
            </a:r>
            <a:endParaRPr/>
          </a:p>
        </p:txBody>
      </p:sp>
      <p:grpSp>
        <p:nvGrpSpPr>
          <p:cNvPr id="188" name="Google Shape;188;p15"/>
          <p:cNvGrpSpPr/>
          <p:nvPr/>
        </p:nvGrpSpPr>
        <p:grpSpPr>
          <a:xfrm>
            <a:off x="130523" y="1146455"/>
            <a:ext cx="5256725" cy="2749055"/>
            <a:chOff x="2682954" y="665191"/>
            <a:chExt cx="5204299" cy="3223203"/>
          </a:xfrm>
        </p:grpSpPr>
        <p:sp>
          <p:nvSpPr>
            <p:cNvPr id="189" name="Google Shape;189;p15"/>
            <p:cNvSpPr/>
            <p:nvPr/>
          </p:nvSpPr>
          <p:spPr>
            <a:xfrm>
              <a:off x="2682954" y="989910"/>
              <a:ext cx="5204299" cy="2898484"/>
            </a:xfrm>
            <a:custGeom>
              <a:avLst/>
              <a:gdLst/>
              <a:ahLst/>
              <a:cxnLst/>
              <a:rect l="l" t="t" r="r" b="b"/>
              <a:pathLst>
                <a:path w="4788595" h="4158000" extrusionOk="0">
                  <a:moveTo>
                    <a:pt x="0" y="0"/>
                  </a:moveTo>
                  <a:lnTo>
                    <a:pt x="4788595" y="0"/>
                  </a:lnTo>
                  <a:lnTo>
                    <a:pt x="4788595" y="4158000"/>
                  </a:lnTo>
                  <a:lnTo>
                    <a:pt x="0" y="4158000"/>
                  </a:lnTo>
                  <a:lnTo>
                    <a:pt x="0" y="0"/>
                  </a:lnTo>
                  <a:close/>
                </a:path>
              </a:pathLst>
            </a:custGeom>
            <a:solidFill>
              <a:schemeClr val="lt1">
                <a:alpha val="89411"/>
              </a:schemeClr>
            </a:solidFill>
            <a:ln w="12700" cap="flat" cmpd="sng">
              <a:solidFill>
                <a:srgbClr val="883A35"/>
              </a:solidFill>
              <a:prstDash val="solid"/>
              <a:miter lim="800000"/>
              <a:headEnd type="none" w="sm" len="sm"/>
              <a:tailEnd type="none" w="sm" len="sm"/>
            </a:ln>
          </p:spPr>
          <p:txBody>
            <a:bodyPr spcFirstLastPara="1" wrap="square" lIns="180000" tIns="437375" rIns="324000" bIns="14935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000"/>
                <a:t>Measures the rate of extrusion of molten polymer at specified conditions </a:t>
              </a:r>
              <a:endParaRPr sz="2000" b="0" i="0" u="none" strike="noStrike" cap="none">
                <a:solidFill>
                  <a:srgbClr val="000000"/>
                </a:solidFill>
                <a:latin typeface="Arial"/>
                <a:ea typeface="Arial"/>
                <a:cs typeface="Arial"/>
                <a:sym typeface="Arial"/>
              </a:endParaRPr>
            </a:p>
          </p:txBody>
        </p:sp>
        <p:sp>
          <p:nvSpPr>
            <p:cNvPr id="190" name="Google Shape;190;p15"/>
            <p:cNvSpPr/>
            <p:nvPr/>
          </p:nvSpPr>
          <p:spPr>
            <a:xfrm>
              <a:off x="2838604" y="665191"/>
              <a:ext cx="4364682" cy="649440"/>
            </a:xfrm>
            <a:custGeom>
              <a:avLst/>
              <a:gdLst/>
              <a:ahLst/>
              <a:cxnLst/>
              <a:rect l="l" t="t" r="r" b="b"/>
              <a:pathLst>
                <a:path w="3352016" h="649440" extrusionOk="0">
                  <a:moveTo>
                    <a:pt x="0" y="108242"/>
                  </a:moveTo>
                  <a:cubicBezTo>
                    <a:pt x="0" y="48462"/>
                    <a:pt x="48462" y="0"/>
                    <a:pt x="108242" y="0"/>
                  </a:cubicBezTo>
                  <a:lnTo>
                    <a:pt x="3243774" y="0"/>
                  </a:lnTo>
                  <a:cubicBezTo>
                    <a:pt x="3303554" y="0"/>
                    <a:pt x="3352016" y="48462"/>
                    <a:pt x="3352016" y="108242"/>
                  </a:cubicBezTo>
                  <a:lnTo>
                    <a:pt x="3352016" y="541198"/>
                  </a:lnTo>
                  <a:cubicBezTo>
                    <a:pt x="3352016" y="600978"/>
                    <a:pt x="3303554" y="649440"/>
                    <a:pt x="3243774" y="649440"/>
                  </a:cubicBezTo>
                  <a:lnTo>
                    <a:pt x="108242" y="649440"/>
                  </a:lnTo>
                  <a:cubicBezTo>
                    <a:pt x="48462" y="649440"/>
                    <a:pt x="0" y="600978"/>
                    <a:pt x="0" y="541198"/>
                  </a:cubicBezTo>
                  <a:lnTo>
                    <a:pt x="0" y="108242"/>
                  </a:lnTo>
                  <a:close/>
                </a:path>
              </a:pathLst>
            </a:custGeom>
            <a:solidFill>
              <a:srgbClr val="883A35"/>
            </a:solidFill>
            <a:ln w="12700" cap="flat" cmpd="sng">
              <a:solidFill>
                <a:schemeClr val="lt1"/>
              </a:solidFill>
              <a:prstDash val="solid"/>
              <a:miter lim="800000"/>
              <a:headEnd type="none" w="sm" len="sm"/>
              <a:tailEnd type="none" w="sm" len="sm"/>
            </a:ln>
          </p:spPr>
          <p:txBody>
            <a:bodyPr spcFirstLastPara="1" wrap="square" lIns="158400" tIns="31700" rIns="158400" bIns="31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Working Principle</a:t>
              </a:r>
              <a:endParaRPr sz="2400" b="0" i="0" u="none" strike="noStrike" cap="none">
                <a:solidFill>
                  <a:schemeClr val="lt1"/>
                </a:solidFill>
                <a:latin typeface="Arial"/>
                <a:ea typeface="Arial"/>
                <a:cs typeface="Arial"/>
                <a:sym typeface="Arial"/>
              </a:endParaRPr>
            </a:p>
          </p:txBody>
        </p:sp>
      </p:grpSp>
      <p:sp>
        <p:nvSpPr>
          <p:cNvPr id="191" name="Google Shape;191;p15"/>
          <p:cNvSpPr txBox="1"/>
          <p:nvPr/>
        </p:nvSpPr>
        <p:spPr>
          <a:xfrm>
            <a:off x="5525684" y="4575135"/>
            <a:ext cx="3599534"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Melt Flow Index</a:t>
            </a:r>
            <a:endParaRPr sz="1400" b="1" i="0" u="none" strike="noStrike" cap="none">
              <a:solidFill>
                <a:schemeClr val="dk1"/>
              </a:solidFill>
              <a:latin typeface="Arial"/>
              <a:ea typeface="Arial"/>
              <a:cs typeface="Arial"/>
              <a:sym typeface="Arial"/>
            </a:endParaRPr>
          </a:p>
        </p:txBody>
      </p:sp>
      <p:grpSp>
        <p:nvGrpSpPr>
          <p:cNvPr id="192" name="Google Shape;192;p15"/>
          <p:cNvGrpSpPr/>
          <p:nvPr/>
        </p:nvGrpSpPr>
        <p:grpSpPr>
          <a:xfrm>
            <a:off x="130523" y="3873951"/>
            <a:ext cx="5256725" cy="2848212"/>
            <a:chOff x="2682954" y="665190"/>
            <a:chExt cx="5204299" cy="3339463"/>
          </a:xfrm>
        </p:grpSpPr>
        <p:sp>
          <p:nvSpPr>
            <p:cNvPr id="193" name="Google Shape;193;p15"/>
            <p:cNvSpPr/>
            <p:nvPr/>
          </p:nvSpPr>
          <p:spPr>
            <a:xfrm>
              <a:off x="2682954" y="989909"/>
              <a:ext cx="5204299" cy="3014744"/>
            </a:xfrm>
            <a:custGeom>
              <a:avLst/>
              <a:gdLst/>
              <a:ahLst/>
              <a:cxnLst/>
              <a:rect l="l" t="t" r="r" b="b"/>
              <a:pathLst>
                <a:path w="4788595" h="4158000" extrusionOk="0">
                  <a:moveTo>
                    <a:pt x="0" y="0"/>
                  </a:moveTo>
                  <a:lnTo>
                    <a:pt x="4788595" y="0"/>
                  </a:lnTo>
                  <a:lnTo>
                    <a:pt x="4788595" y="4158000"/>
                  </a:lnTo>
                  <a:lnTo>
                    <a:pt x="0" y="4158000"/>
                  </a:lnTo>
                  <a:lnTo>
                    <a:pt x="0" y="0"/>
                  </a:lnTo>
                  <a:close/>
                </a:path>
              </a:pathLst>
            </a:custGeom>
            <a:solidFill>
              <a:schemeClr val="lt1">
                <a:alpha val="89411"/>
              </a:schemeClr>
            </a:solidFill>
            <a:ln w="12700" cap="flat" cmpd="sng">
              <a:solidFill>
                <a:srgbClr val="883A35"/>
              </a:solidFill>
              <a:prstDash val="solid"/>
              <a:miter lim="800000"/>
              <a:headEnd type="none" w="sm" len="sm"/>
              <a:tailEnd type="none" w="sm" len="sm"/>
            </a:ln>
          </p:spPr>
          <p:txBody>
            <a:bodyPr spcFirstLastPara="1" wrap="square" lIns="180000" tIns="437375" rIns="324000" bIns="14935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a:solidFill>
                    <a:schemeClr val="dk1"/>
                  </a:solidFill>
                </a:rPr>
                <a:t>Indicative of molecular weight, quality control </a:t>
              </a:r>
              <a:endParaRPr sz="2000" b="0" i="0" u="none" strike="noStrike" cap="none">
                <a:solidFill>
                  <a:schemeClr val="dk1"/>
                </a:solidFill>
                <a:latin typeface="Arial"/>
                <a:ea typeface="Arial"/>
                <a:cs typeface="Arial"/>
                <a:sym typeface="Arial"/>
              </a:endParaRPr>
            </a:p>
          </p:txBody>
        </p:sp>
        <p:sp>
          <p:nvSpPr>
            <p:cNvPr id="194" name="Google Shape;194;p15"/>
            <p:cNvSpPr/>
            <p:nvPr/>
          </p:nvSpPr>
          <p:spPr>
            <a:xfrm>
              <a:off x="2838604" y="665190"/>
              <a:ext cx="4364682" cy="649440"/>
            </a:xfrm>
            <a:custGeom>
              <a:avLst/>
              <a:gdLst/>
              <a:ahLst/>
              <a:cxnLst/>
              <a:rect l="l" t="t" r="r" b="b"/>
              <a:pathLst>
                <a:path w="3352016" h="649440" extrusionOk="0">
                  <a:moveTo>
                    <a:pt x="0" y="108242"/>
                  </a:moveTo>
                  <a:cubicBezTo>
                    <a:pt x="0" y="48462"/>
                    <a:pt x="48462" y="0"/>
                    <a:pt x="108242" y="0"/>
                  </a:cubicBezTo>
                  <a:lnTo>
                    <a:pt x="3243774" y="0"/>
                  </a:lnTo>
                  <a:cubicBezTo>
                    <a:pt x="3303554" y="0"/>
                    <a:pt x="3352016" y="48462"/>
                    <a:pt x="3352016" y="108242"/>
                  </a:cubicBezTo>
                  <a:lnTo>
                    <a:pt x="3352016" y="541198"/>
                  </a:lnTo>
                  <a:cubicBezTo>
                    <a:pt x="3352016" y="600978"/>
                    <a:pt x="3303554" y="649440"/>
                    <a:pt x="3243774" y="649440"/>
                  </a:cubicBezTo>
                  <a:lnTo>
                    <a:pt x="108242" y="649440"/>
                  </a:lnTo>
                  <a:cubicBezTo>
                    <a:pt x="48462" y="649440"/>
                    <a:pt x="0" y="600978"/>
                    <a:pt x="0" y="541198"/>
                  </a:cubicBezTo>
                  <a:lnTo>
                    <a:pt x="0" y="108242"/>
                  </a:lnTo>
                  <a:close/>
                </a:path>
              </a:pathLst>
            </a:custGeom>
            <a:solidFill>
              <a:srgbClr val="883A35"/>
            </a:solidFill>
            <a:ln w="12700" cap="flat" cmpd="sng">
              <a:solidFill>
                <a:schemeClr val="lt1"/>
              </a:solidFill>
              <a:prstDash val="solid"/>
              <a:miter lim="800000"/>
              <a:headEnd type="none" w="sm" len="sm"/>
              <a:tailEnd type="none" w="sm" len="sm"/>
            </a:ln>
          </p:spPr>
          <p:txBody>
            <a:bodyPr spcFirstLastPara="1" wrap="square" lIns="158400" tIns="31700" rIns="158400" bIns="31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Application</a:t>
              </a:r>
              <a:endParaRPr sz="2400" b="0" i="0" u="none" strike="noStrike" cap="none">
                <a:solidFill>
                  <a:schemeClr val="lt1"/>
                </a:solidFill>
                <a:latin typeface="Arial"/>
                <a:ea typeface="Arial"/>
                <a:cs typeface="Arial"/>
                <a:sym typeface="Arial"/>
              </a:endParaRPr>
            </a:p>
          </p:txBody>
        </p:sp>
      </p:grpSp>
      <p:pic>
        <p:nvPicPr>
          <p:cNvPr id="195" name="Google Shape;195;p15"/>
          <p:cNvPicPr preferRelativeResize="0"/>
          <p:nvPr/>
        </p:nvPicPr>
        <p:blipFill rotWithShape="1">
          <a:blip r:embed="rId3">
            <a:alphaModFix/>
          </a:blip>
          <a:srcRect l="23384" t="2519" r="15385" b="8635"/>
          <a:stretch/>
        </p:blipFill>
        <p:spPr>
          <a:xfrm>
            <a:off x="5717912" y="1322362"/>
            <a:ext cx="3210354" cy="3105493"/>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6"/>
          <p:cNvSpPr txBox="1">
            <a:spLocks noGrp="1"/>
          </p:cNvSpPr>
          <p:nvPr>
            <p:ph type="title"/>
          </p:nvPr>
        </p:nvSpPr>
        <p:spPr>
          <a:xfrm>
            <a:off x="1" y="72006"/>
            <a:ext cx="7737230" cy="100802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41812"/>
              </a:buClr>
              <a:buSzPts val="3600"/>
              <a:buFont typeface="Arial"/>
              <a:buNone/>
            </a:pPr>
            <a:r>
              <a:rPr lang="en-US" sz="3600"/>
              <a:t>Geomembrane Dog Bone Cutter</a:t>
            </a:r>
            <a:endParaRPr/>
          </a:p>
        </p:txBody>
      </p:sp>
      <p:grpSp>
        <p:nvGrpSpPr>
          <p:cNvPr id="201" name="Google Shape;201;p16"/>
          <p:cNvGrpSpPr/>
          <p:nvPr/>
        </p:nvGrpSpPr>
        <p:grpSpPr>
          <a:xfrm>
            <a:off x="130523" y="1146455"/>
            <a:ext cx="5256725" cy="2749055"/>
            <a:chOff x="2682954" y="665191"/>
            <a:chExt cx="5204299" cy="3223203"/>
          </a:xfrm>
        </p:grpSpPr>
        <p:sp>
          <p:nvSpPr>
            <p:cNvPr id="202" name="Google Shape;202;p16"/>
            <p:cNvSpPr/>
            <p:nvPr/>
          </p:nvSpPr>
          <p:spPr>
            <a:xfrm>
              <a:off x="2682954" y="989910"/>
              <a:ext cx="5204299" cy="2898484"/>
            </a:xfrm>
            <a:custGeom>
              <a:avLst/>
              <a:gdLst/>
              <a:ahLst/>
              <a:cxnLst/>
              <a:rect l="l" t="t" r="r" b="b"/>
              <a:pathLst>
                <a:path w="4788595" h="4158000" extrusionOk="0">
                  <a:moveTo>
                    <a:pt x="0" y="0"/>
                  </a:moveTo>
                  <a:lnTo>
                    <a:pt x="4788595" y="0"/>
                  </a:lnTo>
                  <a:lnTo>
                    <a:pt x="4788595" y="4158000"/>
                  </a:lnTo>
                  <a:lnTo>
                    <a:pt x="0" y="4158000"/>
                  </a:lnTo>
                  <a:lnTo>
                    <a:pt x="0" y="0"/>
                  </a:lnTo>
                  <a:close/>
                </a:path>
              </a:pathLst>
            </a:custGeom>
            <a:solidFill>
              <a:schemeClr val="lt1">
                <a:alpha val="89411"/>
              </a:schemeClr>
            </a:solidFill>
            <a:ln w="12700" cap="flat" cmpd="sng">
              <a:solidFill>
                <a:srgbClr val="883A35"/>
              </a:solidFill>
              <a:prstDash val="solid"/>
              <a:miter lim="800000"/>
              <a:headEnd type="none" w="sm" len="sm"/>
              <a:tailEnd type="none" w="sm" len="sm"/>
            </a:ln>
          </p:spPr>
          <p:txBody>
            <a:bodyPr spcFirstLastPara="1" wrap="square" lIns="180000" tIns="437375" rIns="324000" bIns="14935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000"/>
                <a:t>To cut the geomembrane into a dog bone shaped sample</a:t>
              </a:r>
              <a:endParaRPr sz="2000" b="0" i="0" u="none" strike="noStrike" cap="none">
                <a:solidFill>
                  <a:srgbClr val="000000"/>
                </a:solidFill>
                <a:latin typeface="Arial"/>
                <a:ea typeface="Arial"/>
                <a:cs typeface="Arial"/>
                <a:sym typeface="Arial"/>
              </a:endParaRPr>
            </a:p>
          </p:txBody>
        </p:sp>
        <p:sp>
          <p:nvSpPr>
            <p:cNvPr id="203" name="Google Shape;203;p16"/>
            <p:cNvSpPr/>
            <p:nvPr/>
          </p:nvSpPr>
          <p:spPr>
            <a:xfrm>
              <a:off x="2838604" y="665191"/>
              <a:ext cx="4364682" cy="649440"/>
            </a:xfrm>
            <a:custGeom>
              <a:avLst/>
              <a:gdLst/>
              <a:ahLst/>
              <a:cxnLst/>
              <a:rect l="l" t="t" r="r" b="b"/>
              <a:pathLst>
                <a:path w="3352016" h="649440" extrusionOk="0">
                  <a:moveTo>
                    <a:pt x="0" y="108242"/>
                  </a:moveTo>
                  <a:cubicBezTo>
                    <a:pt x="0" y="48462"/>
                    <a:pt x="48462" y="0"/>
                    <a:pt x="108242" y="0"/>
                  </a:cubicBezTo>
                  <a:lnTo>
                    <a:pt x="3243774" y="0"/>
                  </a:lnTo>
                  <a:cubicBezTo>
                    <a:pt x="3303554" y="0"/>
                    <a:pt x="3352016" y="48462"/>
                    <a:pt x="3352016" y="108242"/>
                  </a:cubicBezTo>
                  <a:lnTo>
                    <a:pt x="3352016" y="541198"/>
                  </a:lnTo>
                  <a:cubicBezTo>
                    <a:pt x="3352016" y="600978"/>
                    <a:pt x="3303554" y="649440"/>
                    <a:pt x="3243774" y="649440"/>
                  </a:cubicBezTo>
                  <a:lnTo>
                    <a:pt x="108242" y="649440"/>
                  </a:lnTo>
                  <a:cubicBezTo>
                    <a:pt x="48462" y="649440"/>
                    <a:pt x="0" y="600978"/>
                    <a:pt x="0" y="541198"/>
                  </a:cubicBezTo>
                  <a:lnTo>
                    <a:pt x="0" y="108242"/>
                  </a:lnTo>
                  <a:close/>
                </a:path>
              </a:pathLst>
            </a:custGeom>
            <a:solidFill>
              <a:srgbClr val="883A35"/>
            </a:solidFill>
            <a:ln w="12700" cap="flat" cmpd="sng">
              <a:solidFill>
                <a:schemeClr val="lt1"/>
              </a:solidFill>
              <a:prstDash val="solid"/>
              <a:miter lim="800000"/>
              <a:headEnd type="none" w="sm" len="sm"/>
              <a:tailEnd type="none" w="sm" len="sm"/>
            </a:ln>
          </p:spPr>
          <p:txBody>
            <a:bodyPr spcFirstLastPara="1" wrap="square" lIns="158400" tIns="31700" rIns="158400" bIns="31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Working Principle</a:t>
              </a:r>
              <a:endParaRPr sz="2400" b="0" i="0" u="none" strike="noStrike" cap="none">
                <a:solidFill>
                  <a:schemeClr val="lt1"/>
                </a:solidFill>
                <a:latin typeface="Arial"/>
                <a:ea typeface="Arial"/>
                <a:cs typeface="Arial"/>
                <a:sym typeface="Arial"/>
              </a:endParaRPr>
            </a:p>
          </p:txBody>
        </p:sp>
      </p:grpSp>
      <p:sp>
        <p:nvSpPr>
          <p:cNvPr id="204" name="Google Shape;204;p16"/>
          <p:cNvSpPr txBox="1"/>
          <p:nvPr/>
        </p:nvSpPr>
        <p:spPr>
          <a:xfrm>
            <a:off x="5525684" y="4867743"/>
            <a:ext cx="3599534"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Dog Bone cutter</a:t>
            </a:r>
            <a:endParaRPr sz="1400" b="1" i="0" u="none" strike="noStrike" cap="none">
              <a:solidFill>
                <a:schemeClr val="dk1"/>
              </a:solidFill>
              <a:latin typeface="Arial"/>
              <a:ea typeface="Arial"/>
              <a:cs typeface="Arial"/>
              <a:sym typeface="Arial"/>
            </a:endParaRPr>
          </a:p>
        </p:txBody>
      </p:sp>
      <p:grpSp>
        <p:nvGrpSpPr>
          <p:cNvPr id="205" name="Google Shape;205;p16"/>
          <p:cNvGrpSpPr/>
          <p:nvPr/>
        </p:nvGrpSpPr>
        <p:grpSpPr>
          <a:xfrm>
            <a:off x="130523" y="3873951"/>
            <a:ext cx="5256725" cy="2848212"/>
            <a:chOff x="2682954" y="665190"/>
            <a:chExt cx="5204299" cy="3339463"/>
          </a:xfrm>
        </p:grpSpPr>
        <p:sp>
          <p:nvSpPr>
            <p:cNvPr id="206" name="Google Shape;206;p16"/>
            <p:cNvSpPr/>
            <p:nvPr/>
          </p:nvSpPr>
          <p:spPr>
            <a:xfrm>
              <a:off x="2682954" y="989909"/>
              <a:ext cx="5204299" cy="3014744"/>
            </a:xfrm>
            <a:custGeom>
              <a:avLst/>
              <a:gdLst/>
              <a:ahLst/>
              <a:cxnLst/>
              <a:rect l="l" t="t" r="r" b="b"/>
              <a:pathLst>
                <a:path w="4788595" h="4158000" extrusionOk="0">
                  <a:moveTo>
                    <a:pt x="0" y="0"/>
                  </a:moveTo>
                  <a:lnTo>
                    <a:pt x="4788595" y="0"/>
                  </a:lnTo>
                  <a:lnTo>
                    <a:pt x="4788595" y="4158000"/>
                  </a:lnTo>
                  <a:lnTo>
                    <a:pt x="0" y="4158000"/>
                  </a:lnTo>
                  <a:lnTo>
                    <a:pt x="0" y="0"/>
                  </a:lnTo>
                  <a:close/>
                </a:path>
              </a:pathLst>
            </a:custGeom>
            <a:solidFill>
              <a:schemeClr val="lt1">
                <a:alpha val="89411"/>
              </a:schemeClr>
            </a:solidFill>
            <a:ln w="12700" cap="flat" cmpd="sng">
              <a:solidFill>
                <a:srgbClr val="883A35"/>
              </a:solidFill>
              <a:prstDash val="solid"/>
              <a:miter lim="800000"/>
              <a:headEnd type="none" w="sm" len="sm"/>
              <a:tailEnd type="none" w="sm" len="sm"/>
            </a:ln>
          </p:spPr>
          <p:txBody>
            <a:bodyPr spcFirstLastPara="1" wrap="square" lIns="180000" tIns="437375" rIns="324000" bIns="14935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a:solidFill>
                    <a:schemeClr val="dk1"/>
                  </a:solidFill>
                </a:rPr>
                <a:t>To assess the tensile strength, crack resistance of geomembranes</a:t>
              </a:r>
              <a:endParaRPr sz="2000" b="0" i="0" u="none" strike="noStrike" cap="none">
                <a:solidFill>
                  <a:schemeClr val="dk1"/>
                </a:solidFill>
                <a:latin typeface="Arial"/>
                <a:ea typeface="Arial"/>
                <a:cs typeface="Arial"/>
                <a:sym typeface="Arial"/>
              </a:endParaRPr>
            </a:p>
          </p:txBody>
        </p:sp>
        <p:sp>
          <p:nvSpPr>
            <p:cNvPr id="207" name="Google Shape;207;p16"/>
            <p:cNvSpPr/>
            <p:nvPr/>
          </p:nvSpPr>
          <p:spPr>
            <a:xfrm>
              <a:off x="2838604" y="665190"/>
              <a:ext cx="4364682" cy="649440"/>
            </a:xfrm>
            <a:custGeom>
              <a:avLst/>
              <a:gdLst/>
              <a:ahLst/>
              <a:cxnLst/>
              <a:rect l="l" t="t" r="r" b="b"/>
              <a:pathLst>
                <a:path w="3352016" h="649440" extrusionOk="0">
                  <a:moveTo>
                    <a:pt x="0" y="108242"/>
                  </a:moveTo>
                  <a:cubicBezTo>
                    <a:pt x="0" y="48462"/>
                    <a:pt x="48462" y="0"/>
                    <a:pt x="108242" y="0"/>
                  </a:cubicBezTo>
                  <a:lnTo>
                    <a:pt x="3243774" y="0"/>
                  </a:lnTo>
                  <a:cubicBezTo>
                    <a:pt x="3303554" y="0"/>
                    <a:pt x="3352016" y="48462"/>
                    <a:pt x="3352016" y="108242"/>
                  </a:cubicBezTo>
                  <a:lnTo>
                    <a:pt x="3352016" y="541198"/>
                  </a:lnTo>
                  <a:cubicBezTo>
                    <a:pt x="3352016" y="600978"/>
                    <a:pt x="3303554" y="649440"/>
                    <a:pt x="3243774" y="649440"/>
                  </a:cubicBezTo>
                  <a:lnTo>
                    <a:pt x="108242" y="649440"/>
                  </a:lnTo>
                  <a:cubicBezTo>
                    <a:pt x="48462" y="649440"/>
                    <a:pt x="0" y="600978"/>
                    <a:pt x="0" y="541198"/>
                  </a:cubicBezTo>
                  <a:lnTo>
                    <a:pt x="0" y="108242"/>
                  </a:lnTo>
                  <a:close/>
                </a:path>
              </a:pathLst>
            </a:custGeom>
            <a:solidFill>
              <a:srgbClr val="883A35"/>
            </a:solidFill>
            <a:ln w="12700" cap="flat" cmpd="sng">
              <a:solidFill>
                <a:schemeClr val="lt1"/>
              </a:solidFill>
              <a:prstDash val="solid"/>
              <a:miter lim="800000"/>
              <a:headEnd type="none" w="sm" len="sm"/>
              <a:tailEnd type="none" w="sm" len="sm"/>
            </a:ln>
          </p:spPr>
          <p:txBody>
            <a:bodyPr spcFirstLastPara="1" wrap="square" lIns="158400" tIns="31700" rIns="158400" bIns="31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Application</a:t>
              </a:r>
              <a:endParaRPr sz="2400" b="0" i="0" u="none" strike="noStrike" cap="none">
                <a:solidFill>
                  <a:schemeClr val="lt1"/>
                </a:solidFill>
                <a:latin typeface="Arial"/>
                <a:ea typeface="Arial"/>
                <a:cs typeface="Arial"/>
                <a:sym typeface="Arial"/>
              </a:endParaRPr>
            </a:p>
          </p:txBody>
        </p:sp>
      </p:grpSp>
      <p:pic>
        <p:nvPicPr>
          <p:cNvPr id="208" name="Google Shape;208;p16"/>
          <p:cNvPicPr preferRelativeResize="0"/>
          <p:nvPr/>
        </p:nvPicPr>
        <p:blipFill rotWithShape="1">
          <a:blip r:embed="rId3">
            <a:alphaModFix/>
          </a:blip>
          <a:srcRect l="20301" t="8104" r="10820" b="19575"/>
          <a:stretch/>
        </p:blipFill>
        <p:spPr>
          <a:xfrm rot="-5400000">
            <a:off x="5610951" y="1773785"/>
            <a:ext cx="3429001" cy="2400206"/>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7"/>
          <p:cNvSpPr txBox="1">
            <a:spLocks noGrp="1"/>
          </p:cNvSpPr>
          <p:nvPr>
            <p:ph type="title"/>
          </p:nvPr>
        </p:nvSpPr>
        <p:spPr>
          <a:xfrm>
            <a:off x="1" y="72006"/>
            <a:ext cx="7737230" cy="100802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41812"/>
              </a:buClr>
              <a:buSzPts val="3600"/>
              <a:buFont typeface="Arial"/>
              <a:buNone/>
            </a:pPr>
            <a:r>
              <a:rPr lang="en-US" sz="3600"/>
              <a:t>Research Centrifuge</a:t>
            </a:r>
            <a:endParaRPr/>
          </a:p>
        </p:txBody>
      </p:sp>
      <p:grpSp>
        <p:nvGrpSpPr>
          <p:cNvPr id="214" name="Google Shape;214;p17"/>
          <p:cNvGrpSpPr/>
          <p:nvPr/>
        </p:nvGrpSpPr>
        <p:grpSpPr>
          <a:xfrm>
            <a:off x="130648" y="1146449"/>
            <a:ext cx="5108019" cy="2749070"/>
            <a:chOff x="2682954" y="665191"/>
            <a:chExt cx="5204299" cy="3223203"/>
          </a:xfrm>
        </p:grpSpPr>
        <p:sp>
          <p:nvSpPr>
            <p:cNvPr id="215" name="Google Shape;215;p17"/>
            <p:cNvSpPr/>
            <p:nvPr/>
          </p:nvSpPr>
          <p:spPr>
            <a:xfrm>
              <a:off x="2682954" y="989910"/>
              <a:ext cx="5204299" cy="2898484"/>
            </a:xfrm>
            <a:custGeom>
              <a:avLst/>
              <a:gdLst/>
              <a:ahLst/>
              <a:cxnLst/>
              <a:rect l="l" t="t" r="r" b="b"/>
              <a:pathLst>
                <a:path w="4788595" h="4158000" extrusionOk="0">
                  <a:moveTo>
                    <a:pt x="0" y="0"/>
                  </a:moveTo>
                  <a:lnTo>
                    <a:pt x="4788595" y="0"/>
                  </a:lnTo>
                  <a:lnTo>
                    <a:pt x="4788595" y="4158000"/>
                  </a:lnTo>
                  <a:lnTo>
                    <a:pt x="0" y="4158000"/>
                  </a:lnTo>
                  <a:lnTo>
                    <a:pt x="0" y="0"/>
                  </a:lnTo>
                  <a:close/>
                </a:path>
              </a:pathLst>
            </a:custGeom>
            <a:solidFill>
              <a:schemeClr val="lt1">
                <a:alpha val="89411"/>
              </a:schemeClr>
            </a:solidFill>
            <a:ln w="12700" cap="flat" cmpd="sng">
              <a:solidFill>
                <a:srgbClr val="883A35"/>
              </a:solidFill>
              <a:prstDash val="solid"/>
              <a:miter lim="800000"/>
              <a:headEnd type="none" w="sm" len="sm"/>
              <a:tailEnd type="none" w="sm" len="sm"/>
            </a:ln>
          </p:spPr>
          <p:txBody>
            <a:bodyPr spcFirstLastPara="1" wrap="square" lIns="180000" tIns="437375" rIns="324000" bIns="14935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000">
                  <a:solidFill>
                    <a:srgbClr val="202124"/>
                  </a:solidFill>
                  <a:highlight>
                    <a:srgbClr val="FFFFFF"/>
                  </a:highlight>
                </a:rPr>
                <a:t>The radial acceleration causes denser particles to settle to the bottom of the tube, while low-density substances rise to the top</a:t>
              </a:r>
              <a:endParaRPr sz="2000" b="0" i="0" u="none" strike="noStrike" cap="none">
                <a:solidFill>
                  <a:srgbClr val="000000"/>
                </a:solidFill>
                <a:latin typeface="Arial"/>
                <a:ea typeface="Arial"/>
                <a:cs typeface="Arial"/>
                <a:sym typeface="Arial"/>
              </a:endParaRPr>
            </a:p>
          </p:txBody>
        </p:sp>
        <p:sp>
          <p:nvSpPr>
            <p:cNvPr id="216" name="Google Shape;216;p17"/>
            <p:cNvSpPr/>
            <p:nvPr/>
          </p:nvSpPr>
          <p:spPr>
            <a:xfrm>
              <a:off x="2838604" y="665191"/>
              <a:ext cx="4364682" cy="649440"/>
            </a:xfrm>
            <a:custGeom>
              <a:avLst/>
              <a:gdLst/>
              <a:ahLst/>
              <a:cxnLst/>
              <a:rect l="l" t="t" r="r" b="b"/>
              <a:pathLst>
                <a:path w="3352016" h="649440" extrusionOk="0">
                  <a:moveTo>
                    <a:pt x="0" y="108242"/>
                  </a:moveTo>
                  <a:cubicBezTo>
                    <a:pt x="0" y="48462"/>
                    <a:pt x="48462" y="0"/>
                    <a:pt x="108242" y="0"/>
                  </a:cubicBezTo>
                  <a:lnTo>
                    <a:pt x="3243774" y="0"/>
                  </a:lnTo>
                  <a:cubicBezTo>
                    <a:pt x="3303554" y="0"/>
                    <a:pt x="3352016" y="48462"/>
                    <a:pt x="3352016" y="108242"/>
                  </a:cubicBezTo>
                  <a:lnTo>
                    <a:pt x="3352016" y="541198"/>
                  </a:lnTo>
                  <a:cubicBezTo>
                    <a:pt x="3352016" y="600978"/>
                    <a:pt x="3303554" y="649440"/>
                    <a:pt x="3243774" y="649440"/>
                  </a:cubicBezTo>
                  <a:lnTo>
                    <a:pt x="108242" y="649440"/>
                  </a:lnTo>
                  <a:cubicBezTo>
                    <a:pt x="48462" y="649440"/>
                    <a:pt x="0" y="600978"/>
                    <a:pt x="0" y="541198"/>
                  </a:cubicBezTo>
                  <a:lnTo>
                    <a:pt x="0" y="108242"/>
                  </a:lnTo>
                  <a:close/>
                </a:path>
              </a:pathLst>
            </a:custGeom>
            <a:solidFill>
              <a:srgbClr val="883A35"/>
            </a:solidFill>
            <a:ln w="12700" cap="flat" cmpd="sng">
              <a:solidFill>
                <a:schemeClr val="lt1"/>
              </a:solidFill>
              <a:prstDash val="solid"/>
              <a:miter lim="800000"/>
              <a:headEnd type="none" w="sm" len="sm"/>
              <a:tailEnd type="none" w="sm" len="sm"/>
            </a:ln>
          </p:spPr>
          <p:txBody>
            <a:bodyPr spcFirstLastPara="1" wrap="square" lIns="158400" tIns="31700" rIns="158400" bIns="31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Working Principle</a:t>
              </a:r>
              <a:endParaRPr sz="2400" b="0" i="0" u="none" strike="noStrike" cap="none">
                <a:solidFill>
                  <a:schemeClr val="lt1"/>
                </a:solidFill>
                <a:latin typeface="Arial"/>
                <a:ea typeface="Arial"/>
                <a:cs typeface="Arial"/>
                <a:sym typeface="Arial"/>
              </a:endParaRPr>
            </a:p>
          </p:txBody>
        </p:sp>
      </p:grpSp>
      <p:sp>
        <p:nvSpPr>
          <p:cNvPr id="217" name="Google Shape;217;p17"/>
          <p:cNvSpPr txBox="1"/>
          <p:nvPr/>
        </p:nvSpPr>
        <p:spPr>
          <a:xfrm>
            <a:off x="5572602" y="4611343"/>
            <a:ext cx="3599534"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Research Centrifuge</a:t>
            </a:r>
            <a:endParaRPr sz="1400" b="1" i="0" u="none" strike="noStrike" cap="none">
              <a:solidFill>
                <a:schemeClr val="dk1"/>
              </a:solidFill>
              <a:latin typeface="Arial"/>
              <a:ea typeface="Arial"/>
              <a:cs typeface="Arial"/>
              <a:sym typeface="Arial"/>
            </a:endParaRPr>
          </a:p>
        </p:txBody>
      </p:sp>
      <p:grpSp>
        <p:nvGrpSpPr>
          <p:cNvPr id="218" name="Google Shape;218;p17"/>
          <p:cNvGrpSpPr/>
          <p:nvPr/>
        </p:nvGrpSpPr>
        <p:grpSpPr>
          <a:xfrm>
            <a:off x="130597" y="3873951"/>
            <a:ext cx="5108019" cy="2848228"/>
            <a:chOff x="2682954" y="665190"/>
            <a:chExt cx="5204299" cy="3339463"/>
          </a:xfrm>
        </p:grpSpPr>
        <p:sp>
          <p:nvSpPr>
            <p:cNvPr id="219" name="Google Shape;219;p17"/>
            <p:cNvSpPr/>
            <p:nvPr/>
          </p:nvSpPr>
          <p:spPr>
            <a:xfrm>
              <a:off x="2682954" y="989909"/>
              <a:ext cx="5204299" cy="3014744"/>
            </a:xfrm>
            <a:custGeom>
              <a:avLst/>
              <a:gdLst/>
              <a:ahLst/>
              <a:cxnLst/>
              <a:rect l="l" t="t" r="r" b="b"/>
              <a:pathLst>
                <a:path w="4788595" h="4158000" extrusionOk="0">
                  <a:moveTo>
                    <a:pt x="0" y="0"/>
                  </a:moveTo>
                  <a:lnTo>
                    <a:pt x="4788595" y="0"/>
                  </a:lnTo>
                  <a:lnTo>
                    <a:pt x="4788595" y="4158000"/>
                  </a:lnTo>
                  <a:lnTo>
                    <a:pt x="0" y="4158000"/>
                  </a:lnTo>
                  <a:lnTo>
                    <a:pt x="0" y="0"/>
                  </a:lnTo>
                  <a:close/>
                </a:path>
              </a:pathLst>
            </a:custGeom>
            <a:solidFill>
              <a:schemeClr val="lt1">
                <a:alpha val="89411"/>
              </a:schemeClr>
            </a:solidFill>
            <a:ln w="12700" cap="flat" cmpd="sng">
              <a:solidFill>
                <a:srgbClr val="883A35"/>
              </a:solidFill>
              <a:prstDash val="solid"/>
              <a:miter lim="800000"/>
              <a:headEnd type="none" w="sm" len="sm"/>
              <a:tailEnd type="none" w="sm" len="sm"/>
            </a:ln>
          </p:spPr>
          <p:txBody>
            <a:bodyPr spcFirstLastPara="1" wrap="square" lIns="180000" tIns="437375" rIns="324000" bIns="149350" anchor="t" anchorCtr="0">
              <a:noAutofit/>
            </a:bodyPr>
            <a:lstStyle/>
            <a:p>
              <a:pPr marL="0" lvl="0" indent="0" algn="l" rtl="0">
                <a:lnSpc>
                  <a:spcPct val="115000"/>
                </a:lnSpc>
                <a:spcBef>
                  <a:spcPts val="0"/>
                </a:spcBef>
                <a:spcAft>
                  <a:spcPts val="300"/>
                </a:spcAft>
                <a:buNone/>
              </a:pPr>
              <a:r>
                <a:rPr lang="en-US" sz="2000">
                  <a:solidFill>
                    <a:srgbClr val="202124"/>
                  </a:solidFill>
                  <a:highlight>
                    <a:srgbClr val="FFFFFF"/>
                  </a:highlight>
                </a:rPr>
                <a:t>Separation of mixtures with close densities,separate immiscible liquids, suspended solids and insoluble particles</a:t>
              </a:r>
              <a:endParaRPr sz="2000">
                <a:solidFill>
                  <a:schemeClr val="dk1"/>
                </a:solidFill>
              </a:endParaRPr>
            </a:p>
          </p:txBody>
        </p:sp>
        <p:sp>
          <p:nvSpPr>
            <p:cNvPr id="220" name="Google Shape;220;p17"/>
            <p:cNvSpPr/>
            <p:nvPr/>
          </p:nvSpPr>
          <p:spPr>
            <a:xfrm>
              <a:off x="2838604" y="665190"/>
              <a:ext cx="4364682" cy="649440"/>
            </a:xfrm>
            <a:custGeom>
              <a:avLst/>
              <a:gdLst/>
              <a:ahLst/>
              <a:cxnLst/>
              <a:rect l="l" t="t" r="r" b="b"/>
              <a:pathLst>
                <a:path w="3352016" h="649440" extrusionOk="0">
                  <a:moveTo>
                    <a:pt x="0" y="108242"/>
                  </a:moveTo>
                  <a:cubicBezTo>
                    <a:pt x="0" y="48462"/>
                    <a:pt x="48462" y="0"/>
                    <a:pt x="108242" y="0"/>
                  </a:cubicBezTo>
                  <a:lnTo>
                    <a:pt x="3243774" y="0"/>
                  </a:lnTo>
                  <a:cubicBezTo>
                    <a:pt x="3303554" y="0"/>
                    <a:pt x="3352016" y="48462"/>
                    <a:pt x="3352016" y="108242"/>
                  </a:cubicBezTo>
                  <a:lnTo>
                    <a:pt x="3352016" y="541198"/>
                  </a:lnTo>
                  <a:cubicBezTo>
                    <a:pt x="3352016" y="600978"/>
                    <a:pt x="3303554" y="649440"/>
                    <a:pt x="3243774" y="649440"/>
                  </a:cubicBezTo>
                  <a:lnTo>
                    <a:pt x="108242" y="649440"/>
                  </a:lnTo>
                  <a:cubicBezTo>
                    <a:pt x="48462" y="649440"/>
                    <a:pt x="0" y="600978"/>
                    <a:pt x="0" y="541198"/>
                  </a:cubicBezTo>
                  <a:lnTo>
                    <a:pt x="0" y="108242"/>
                  </a:lnTo>
                  <a:close/>
                </a:path>
              </a:pathLst>
            </a:custGeom>
            <a:solidFill>
              <a:srgbClr val="883A35"/>
            </a:solidFill>
            <a:ln w="12700" cap="flat" cmpd="sng">
              <a:solidFill>
                <a:schemeClr val="lt1"/>
              </a:solidFill>
              <a:prstDash val="solid"/>
              <a:miter lim="800000"/>
              <a:headEnd type="none" w="sm" len="sm"/>
              <a:tailEnd type="none" w="sm" len="sm"/>
            </a:ln>
          </p:spPr>
          <p:txBody>
            <a:bodyPr spcFirstLastPara="1" wrap="square" lIns="158400" tIns="31700" rIns="158400" bIns="31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Application</a:t>
              </a:r>
              <a:endParaRPr sz="2400" b="0" i="0" u="none" strike="noStrike" cap="none">
                <a:solidFill>
                  <a:schemeClr val="lt1"/>
                </a:solidFill>
                <a:latin typeface="Arial"/>
                <a:ea typeface="Arial"/>
                <a:cs typeface="Arial"/>
                <a:sym typeface="Arial"/>
              </a:endParaRPr>
            </a:p>
          </p:txBody>
        </p:sp>
      </p:grpSp>
      <p:pic>
        <p:nvPicPr>
          <p:cNvPr id="221" name="Google Shape;221;p17"/>
          <p:cNvPicPr preferRelativeResize="0"/>
          <p:nvPr/>
        </p:nvPicPr>
        <p:blipFill rotWithShape="1">
          <a:blip r:embed="rId3">
            <a:alphaModFix/>
          </a:blip>
          <a:srcRect l="16615" t="4134" r="15385" b="2864"/>
          <a:stretch/>
        </p:blipFill>
        <p:spPr>
          <a:xfrm>
            <a:off x="5572602" y="1305725"/>
            <a:ext cx="3377984" cy="3079926"/>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8"/>
          <p:cNvSpPr txBox="1">
            <a:spLocks noGrp="1"/>
          </p:cNvSpPr>
          <p:nvPr>
            <p:ph type="title"/>
          </p:nvPr>
        </p:nvSpPr>
        <p:spPr>
          <a:xfrm>
            <a:off x="1" y="72006"/>
            <a:ext cx="7737230" cy="100802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41812"/>
              </a:buClr>
              <a:buSzPts val="3600"/>
              <a:buFont typeface="Arial"/>
              <a:buNone/>
            </a:pPr>
            <a:r>
              <a:rPr lang="en-US" sz="3600"/>
              <a:t>Geotechnical Centrifuge</a:t>
            </a:r>
            <a:endParaRPr/>
          </a:p>
        </p:txBody>
      </p:sp>
      <p:grpSp>
        <p:nvGrpSpPr>
          <p:cNvPr id="227" name="Google Shape;227;p18"/>
          <p:cNvGrpSpPr/>
          <p:nvPr/>
        </p:nvGrpSpPr>
        <p:grpSpPr>
          <a:xfrm>
            <a:off x="130718" y="1146449"/>
            <a:ext cx="5058579" cy="2749070"/>
            <a:chOff x="2682954" y="665191"/>
            <a:chExt cx="5204299" cy="3223203"/>
          </a:xfrm>
        </p:grpSpPr>
        <p:sp>
          <p:nvSpPr>
            <p:cNvPr id="228" name="Google Shape;228;p18"/>
            <p:cNvSpPr/>
            <p:nvPr/>
          </p:nvSpPr>
          <p:spPr>
            <a:xfrm>
              <a:off x="2682954" y="989910"/>
              <a:ext cx="5204299" cy="2898484"/>
            </a:xfrm>
            <a:custGeom>
              <a:avLst/>
              <a:gdLst/>
              <a:ahLst/>
              <a:cxnLst/>
              <a:rect l="l" t="t" r="r" b="b"/>
              <a:pathLst>
                <a:path w="4788595" h="4158000" extrusionOk="0">
                  <a:moveTo>
                    <a:pt x="0" y="0"/>
                  </a:moveTo>
                  <a:lnTo>
                    <a:pt x="4788595" y="0"/>
                  </a:lnTo>
                  <a:lnTo>
                    <a:pt x="4788595" y="4158000"/>
                  </a:lnTo>
                  <a:lnTo>
                    <a:pt x="0" y="4158000"/>
                  </a:lnTo>
                  <a:lnTo>
                    <a:pt x="0" y="0"/>
                  </a:lnTo>
                  <a:close/>
                </a:path>
              </a:pathLst>
            </a:custGeom>
            <a:solidFill>
              <a:schemeClr val="lt1">
                <a:alpha val="89411"/>
              </a:schemeClr>
            </a:solidFill>
            <a:ln w="12700" cap="flat" cmpd="sng">
              <a:solidFill>
                <a:srgbClr val="883A35"/>
              </a:solidFill>
              <a:prstDash val="solid"/>
              <a:miter lim="800000"/>
              <a:headEnd type="none" w="sm" len="sm"/>
              <a:tailEnd type="none" w="sm" len="sm"/>
            </a:ln>
          </p:spPr>
          <p:txBody>
            <a:bodyPr spcFirstLastPara="1" wrap="square" lIns="180000" tIns="437375" rIns="324000" bIns="14935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000">
                  <a:highlight>
                    <a:srgbClr val="FFFFFF"/>
                  </a:highlight>
                </a:rPr>
                <a:t>Centrifugal acceleration to simulate increased gravitational acceleration</a:t>
              </a:r>
              <a:endParaRPr sz="2000" b="0" i="0" u="none" strike="noStrike" cap="none">
                <a:latin typeface="Arial"/>
                <a:ea typeface="Arial"/>
                <a:cs typeface="Arial"/>
                <a:sym typeface="Arial"/>
              </a:endParaRPr>
            </a:p>
          </p:txBody>
        </p:sp>
        <p:sp>
          <p:nvSpPr>
            <p:cNvPr id="229" name="Google Shape;229;p18"/>
            <p:cNvSpPr/>
            <p:nvPr/>
          </p:nvSpPr>
          <p:spPr>
            <a:xfrm>
              <a:off x="2838604" y="665191"/>
              <a:ext cx="4364682" cy="649440"/>
            </a:xfrm>
            <a:custGeom>
              <a:avLst/>
              <a:gdLst/>
              <a:ahLst/>
              <a:cxnLst/>
              <a:rect l="l" t="t" r="r" b="b"/>
              <a:pathLst>
                <a:path w="3352016" h="649440" extrusionOk="0">
                  <a:moveTo>
                    <a:pt x="0" y="108242"/>
                  </a:moveTo>
                  <a:cubicBezTo>
                    <a:pt x="0" y="48462"/>
                    <a:pt x="48462" y="0"/>
                    <a:pt x="108242" y="0"/>
                  </a:cubicBezTo>
                  <a:lnTo>
                    <a:pt x="3243774" y="0"/>
                  </a:lnTo>
                  <a:cubicBezTo>
                    <a:pt x="3303554" y="0"/>
                    <a:pt x="3352016" y="48462"/>
                    <a:pt x="3352016" y="108242"/>
                  </a:cubicBezTo>
                  <a:lnTo>
                    <a:pt x="3352016" y="541198"/>
                  </a:lnTo>
                  <a:cubicBezTo>
                    <a:pt x="3352016" y="600978"/>
                    <a:pt x="3303554" y="649440"/>
                    <a:pt x="3243774" y="649440"/>
                  </a:cubicBezTo>
                  <a:lnTo>
                    <a:pt x="108242" y="649440"/>
                  </a:lnTo>
                  <a:cubicBezTo>
                    <a:pt x="48462" y="649440"/>
                    <a:pt x="0" y="600978"/>
                    <a:pt x="0" y="541198"/>
                  </a:cubicBezTo>
                  <a:lnTo>
                    <a:pt x="0" y="108242"/>
                  </a:lnTo>
                  <a:close/>
                </a:path>
              </a:pathLst>
            </a:custGeom>
            <a:solidFill>
              <a:srgbClr val="883A35"/>
            </a:solidFill>
            <a:ln w="12700" cap="flat" cmpd="sng">
              <a:solidFill>
                <a:schemeClr val="lt1"/>
              </a:solidFill>
              <a:prstDash val="solid"/>
              <a:miter lim="800000"/>
              <a:headEnd type="none" w="sm" len="sm"/>
              <a:tailEnd type="none" w="sm" len="sm"/>
            </a:ln>
          </p:spPr>
          <p:txBody>
            <a:bodyPr spcFirstLastPara="1" wrap="square" lIns="158400" tIns="31700" rIns="158400" bIns="31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Working Principle</a:t>
              </a:r>
              <a:endParaRPr sz="2400" b="0" i="0" u="none" strike="noStrike" cap="none">
                <a:solidFill>
                  <a:schemeClr val="lt1"/>
                </a:solidFill>
                <a:latin typeface="Arial"/>
                <a:ea typeface="Arial"/>
                <a:cs typeface="Arial"/>
                <a:sym typeface="Arial"/>
              </a:endParaRPr>
            </a:p>
          </p:txBody>
        </p:sp>
      </p:grpSp>
      <p:sp>
        <p:nvSpPr>
          <p:cNvPr id="230" name="Google Shape;230;p18"/>
          <p:cNvSpPr txBox="1"/>
          <p:nvPr/>
        </p:nvSpPr>
        <p:spPr>
          <a:xfrm>
            <a:off x="5472001" y="3761481"/>
            <a:ext cx="3599534"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Geotechnical centrifuge</a:t>
            </a:r>
            <a:endParaRPr sz="1400" b="1" i="0" u="none" strike="noStrike" cap="none">
              <a:solidFill>
                <a:schemeClr val="dk1"/>
              </a:solidFill>
              <a:latin typeface="Arial"/>
              <a:ea typeface="Arial"/>
              <a:cs typeface="Arial"/>
              <a:sym typeface="Arial"/>
            </a:endParaRPr>
          </a:p>
        </p:txBody>
      </p:sp>
      <p:grpSp>
        <p:nvGrpSpPr>
          <p:cNvPr id="231" name="Google Shape;231;p18"/>
          <p:cNvGrpSpPr/>
          <p:nvPr/>
        </p:nvGrpSpPr>
        <p:grpSpPr>
          <a:xfrm>
            <a:off x="130602" y="3873951"/>
            <a:ext cx="5058579" cy="2848228"/>
            <a:chOff x="2682954" y="665190"/>
            <a:chExt cx="5204299" cy="3339463"/>
          </a:xfrm>
        </p:grpSpPr>
        <p:sp>
          <p:nvSpPr>
            <p:cNvPr id="232" name="Google Shape;232;p18"/>
            <p:cNvSpPr/>
            <p:nvPr/>
          </p:nvSpPr>
          <p:spPr>
            <a:xfrm>
              <a:off x="2682954" y="989909"/>
              <a:ext cx="5204299" cy="3014744"/>
            </a:xfrm>
            <a:custGeom>
              <a:avLst/>
              <a:gdLst/>
              <a:ahLst/>
              <a:cxnLst/>
              <a:rect l="l" t="t" r="r" b="b"/>
              <a:pathLst>
                <a:path w="4788595" h="4158000" extrusionOk="0">
                  <a:moveTo>
                    <a:pt x="0" y="0"/>
                  </a:moveTo>
                  <a:lnTo>
                    <a:pt x="4788595" y="0"/>
                  </a:lnTo>
                  <a:lnTo>
                    <a:pt x="4788595" y="4158000"/>
                  </a:lnTo>
                  <a:lnTo>
                    <a:pt x="0" y="4158000"/>
                  </a:lnTo>
                  <a:lnTo>
                    <a:pt x="0" y="0"/>
                  </a:lnTo>
                  <a:close/>
                </a:path>
              </a:pathLst>
            </a:custGeom>
            <a:solidFill>
              <a:schemeClr val="lt1">
                <a:alpha val="89411"/>
              </a:schemeClr>
            </a:solidFill>
            <a:ln w="12700" cap="flat" cmpd="sng">
              <a:solidFill>
                <a:srgbClr val="883A35"/>
              </a:solidFill>
              <a:prstDash val="solid"/>
              <a:miter lim="800000"/>
              <a:headEnd type="none" w="sm" len="sm"/>
              <a:tailEnd type="none" w="sm" len="sm"/>
            </a:ln>
          </p:spPr>
          <p:txBody>
            <a:bodyPr spcFirstLastPara="1" wrap="square" lIns="180000" tIns="437375" rIns="324000" bIns="14935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a:highlight>
                    <a:srgbClr val="FFFFFF"/>
                  </a:highlight>
                </a:rPr>
                <a:t>Used for testing physical scale models of geotechnical engineering systems</a:t>
              </a:r>
              <a:endParaRPr sz="2000" b="0" i="0" u="none" strike="noStrike" cap="none">
                <a:latin typeface="Arial"/>
                <a:ea typeface="Arial"/>
                <a:cs typeface="Arial"/>
                <a:sym typeface="Arial"/>
              </a:endParaRPr>
            </a:p>
          </p:txBody>
        </p:sp>
        <p:sp>
          <p:nvSpPr>
            <p:cNvPr id="233" name="Google Shape;233;p18"/>
            <p:cNvSpPr/>
            <p:nvPr/>
          </p:nvSpPr>
          <p:spPr>
            <a:xfrm>
              <a:off x="2838604" y="665190"/>
              <a:ext cx="4364682" cy="649440"/>
            </a:xfrm>
            <a:custGeom>
              <a:avLst/>
              <a:gdLst/>
              <a:ahLst/>
              <a:cxnLst/>
              <a:rect l="l" t="t" r="r" b="b"/>
              <a:pathLst>
                <a:path w="3352016" h="649440" extrusionOk="0">
                  <a:moveTo>
                    <a:pt x="0" y="108242"/>
                  </a:moveTo>
                  <a:cubicBezTo>
                    <a:pt x="0" y="48462"/>
                    <a:pt x="48462" y="0"/>
                    <a:pt x="108242" y="0"/>
                  </a:cubicBezTo>
                  <a:lnTo>
                    <a:pt x="3243774" y="0"/>
                  </a:lnTo>
                  <a:cubicBezTo>
                    <a:pt x="3303554" y="0"/>
                    <a:pt x="3352016" y="48462"/>
                    <a:pt x="3352016" y="108242"/>
                  </a:cubicBezTo>
                  <a:lnTo>
                    <a:pt x="3352016" y="541198"/>
                  </a:lnTo>
                  <a:cubicBezTo>
                    <a:pt x="3352016" y="600978"/>
                    <a:pt x="3303554" y="649440"/>
                    <a:pt x="3243774" y="649440"/>
                  </a:cubicBezTo>
                  <a:lnTo>
                    <a:pt x="108242" y="649440"/>
                  </a:lnTo>
                  <a:cubicBezTo>
                    <a:pt x="48462" y="649440"/>
                    <a:pt x="0" y="600978"/>
                    <a:pt x="0" y="541198"/>
                  </a:cubicBezTo>
                  <a:lnTo>
                    <a:pt x="0" y="108242"/>
                  </a:lnTo>
                  <a:close/>
                </a:path>
              </a:pathLst>
            </a:custGeom>
            <a:solidFill>
              <a:srgbClr val="883A35"/>
            </a:solidFill>
            <a:ln w="12700" cap="flat" cmpd="sng">
              <a:solidFill>
                <a:schemeClr val="lt1"/>
              </a:solidFill>
              <a:prstDash val="solid"/>
              <a:miter lim="800000"/>
              <a:headEnd type="none" w="sm" len="sm"/>
              <a:tailEnd type="none" w="sm" len="sm"/>
            </a:ln>
          </p:spPr>
          <p:txBody>
            <a:bodyPr spcFirstLastPara="1" wrap="square" lIns="158400" tIns="31700" rIns="158400" bIns="31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Application</a:t>
              </a:r>
              <a:endParaRPr sz="2400" b="0" i="0" u="none" strike="noStrike" cap="none">
                <a:solidFill>
                  <a:schemeClr val="lt1"/>
                </a:solidFill>
                <a:latin typeface="Arial"/>
                <a:ea typeface="Arial"/>
                <a:cs typeface="Arial"/>
                <a:sym typeface="Arial"/>
              </a:endParaRPr>
            </a:p>
          </p:txBody>
        </p:sp>
      </p:grpSp>
      <p:pic>
        <p:nvPicPr>
          <p:cNvPr id="234" name="Google Shape;234;p18"/>
          <p:cNvPicPr preferRelativeResize="0"/>
          <p:nvPr/>
        </p:nvPicPr>
        <p:blipFill rotWithShape="1">
          <a:blip r:embed="rId3">
            <a:alphaModFix/>
          </a:blip>
          <a:srcRect l="9999" t="17099" r="13665" b="17100"/>
          <a:stretch/>
        </p:blipFill>
        <p:spPr>
          <a:xfrm>
            <a:off x="5530060" y="1573747"/>
            <a:ext cx="3483417" cy="2001797"/>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9"/>
          <p:cNvSpPr txBox="1">
            <a:spLocks noGrp="1"/>
          </p:cNvSpPr>
          <p:nvPr>
            <p:ph type="title"/>
          </p:nvPr>
        </p:nvSpPr>
        <p:spPr>
          <a:xfrm>
            <a:off x="1" y="72006"/>
            <a:ext cx="7737230" cy="100802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41812"/>
              </a:buClr>
              <a:buSzPts val="3600"/>
              <a:buFont typeface="Arial"/>
              <a:buNone/>
            </a:pPr>
            <a:r>
              <a:rPr lang="en-US" sz="3600"/>
              <a:t>Flexible-wall Permeameter</a:t>
            </a:r>
            <a:endParaRPr/>
          </a:p>
        </p:txBody>
      </p:sp>
      <p:grpSp>
        <p:nvGrpSpPr>
          <p:cNvPr id="240" name="Google Shape;240;p19"/>
          <p:cNvGrpSpPr/>
          <p:nvPr/>
        </p:nvGrpSpPr>
        <p:grpSpPr>
          <a:xfrm>
            <a:off x="130520" y="1146455"/>
            <a:ext cx="4568762" cy="2972157"/>
            <a:chOff x="2682950" y="665191"/>
            <a:chExt cx="5207597" cy="3484785"/>
          </a:xfrm>
        </p:grpSpPr>
        <p:sp>
          <p:nvSpPr>
            <p:cNvPr id="241" name="Google Shape;241;p19"/>
            <p:cNvSpPr/>
            <p:nvPr/>
          </p:nvSpPr>
          <p:spPr>
            <a:xfrm>
              <a:off x="2682950" y="989896"/>
              <a:ext cx="5207597" cy="3160080"/>
            </a:xfrm>
            <a:custGeom>
              <a:avLst/>
              <a:gdLst/>
              <a:ahLst/>
              <a:cxnLst/>
              <a:rect l="l" t="t" r="r" b="b"/>
              <a:pathLst>
                <a:path w="4788595" h="4158000" extrusionOk="0">
                  <a:moveTo>
                    <a:pt x="0" y="0"/>
                  </a:moveTo>
                  <a:lnTo>
                    <a:pt x="4788595" y="0"/>
                  </a:lnTo>
                  <a:lnTo>
                    <a:pt x="4788595" y="4158000"/>
                  </a:lnTo>
                  <a:lnTo>
                    <a:pt x="0" y="4158000"/>
                  </a:lnTo>
                  <a:lnTo>
                    <a:pt x="0" y="0"/>
                  </a:lnTo>
                  <a:close/>
                </a:path>
              </a:pathLst>
            </a:custGeom>
            <a:solidFill>
              <a:schemeClr val="lt1">
                <a:alpha val="89411"/>
              </a:schemeClr>
            </a:solidFill>
            <a:ln w="12700" cap="flat" cmpd="sng">
              <a:solidFill>
                <a:srgbClr val="883A35"/>
              </a:solidFill>
              <a:prstDash val="solid"/>
              <a:miter lim="800000"/>
              <a:headEnd type="none" w="sm" len="sm"/>
              <a:tailEnd type="none" w="sm" len="sm"/>
            </a:ln>
          </p:spPr>
          <p:txBody>
            <a:bodyPr spcFirstLastPara="1" wrap="square" lIns="180000" tIns="437375" rIns="324000" bIns="14935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a:t>Controls the effective stress conditions and degree of saturation by back-pressure application, and prevention of side-wall leakage during permeation via use of a latex membrane in close contact with the specimen</a:t>
              </a:r>
              <a:endParaRPr sz="1800" b="0" i="0" u="none" strike="noStrike" cap="none">
                <a:solidFill>
                  <a:srgbClr val="000000"/>
                </a:solidFill>
                <a:latin typeface="Arial"/>
                <a:ea typeface="Arial"/>
                <a:cs typeface="Arial"/>
                <a:sym typeface="Arial"/>
              </a:endParaRPr>
            </a:p>
          </p:txBody>
        </p:sp>
        <p:sp>
          <p:nvSpPr>
            <p:cNvPr id="242" name="Google Shape;242;p19"/>
            <p:cNvSpPr/>
            <p:nvPr/>
          </p:nvSpPr>
          <p:spPr>
            <a:xfrm>
              <a:off x="2838604" y="665191"/>
              <a:ext cx="4364682" cy="649440"/>
            </a:xfrm>
            <a:custGeom>
              <a:avLst/>
              <a:gdLst/>
              <a:ahLst/>
              <a:cxnLst/>
              <a:rect l="l" t="t" r="r" b="b"/>
              <a:pathLst>
                <a:path w="3352016" h="649440" extrusionOk="0">
                  <a:moveTo>
                    <a:pt x="0" y="108242"/>
                  </a:moveTo>
                  <a:cubicBezTo>
                    <a:pt x="0" y="48462"/>
                    <a:pt x="48462" y="0"/>
                    <a:pt x="108242" y="0"/>
                  </a:cubicBezTo>
                  <a:lnTo>
                    <a:pt x="3243774" y="0"/>
                  </a:lnTo>
                  <a:cubicBezTo>
                    <a:pt x="3303554" y="0"/>
                    <a:pt x="3352016" y="48462"/>
                    <a:pt x="3352016" y="108242"/>
                  </a:cubicBezTo>
                  <a:lnTo>
                    <a:pt x="3352016" y="541198"/>
                  </a:lnTo>
                  <a:cubicBezTo>
                    <a:pt x="3352016" y="600978"/>
                    <a:pt x="3303554" y="649440"/>
                    <a:pt x="3243774" y="649440"/>
                  </a:cubicBezTo>
                  <a:lnTo>
                    <a:pt x="108242" y="649440"/>
                  </a:lnTo>
                  <a:cubicBezTo>
                    <a:pt x="48462" y="649440"/>
                    <a:pt x="0" y="600978"/>
                    <a:pt x="0" y="541198"/>
                  </a:cubicBezTo>
                  <a:lnTo>
                    <a:pt x="0" y="108242"/>
                  </a:lnTo>
                  <a:close/>
                </a:path>
              </a:pathLst>
            </a:custGeom>
            <a:solidFill>
              <a:srgbClr val="883A35"/>
            </a:solidFill>
            <a:ln w="12700" cap="flat" cmpd="sng">
              <a:solidFill>
                <a:schemeClr val="lt1"/>
              </a:solidFill>
              <a:prstDash val="solid"/>
              <a:miter lim="800000"/>
              <a:headEnd type="none" w="sm" len="sm"/>
              <a:tailEnd type="none" w="sm" len="sm"/>
            </a:ln>
          </p:spPr>
          <p:txBody>
            <a:bodyPr spcFirstLastPara="1" wrap="square" lIns="158400" tIns="31700" rIns="158400" bIns="31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Working Principle</a:t>
              </a:r>
              <a:endParaRPr sz="2400" b="0" i="0" u="none" strike="noStrike" cap="none">
                <a:solidFill>
                  <a:schemeClr val="lt1"/>
                </a:solidFill>
                <a:latin typeface="Arial"/>
                <a:ea typeface="Arial"/>
                <a:cs typeface="Arial"/>
                <a:sym typeface="Arial"/>
              </a:endParaRPr>
            </a:p>
          </p:txBody>
        </p:sp>
      </p:grpSp>
      <p:sp>
        <p:nvSpPr>
          <p:cNvPr id="243" name="Google Shape;243;p19"/>
          <p:cNvSpPr txBox="1"/>
          <p:nvPr/>
        </p:nvSpPr>
        <p:spPr>
          <a:xfrm>
            <a:off x="5277386" y="3997013"/>
            <a:ext cx="3599534"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Flexible wall permeameter</a:t>
            </a:r>
            <a:endParaRPr sz="1400" b="1" i="0" u="none" strike="noStrike" cap="none">
              <a:solidFill>
                <a:schemeClr val="dk1"/>
              </a:solidFill>
              <a:latin typeface="Arial"/>
              <a:ea typeface="Arial"/>
              <a:cs typeface="Arial"/>
              <a:sym typeface="Arial"/>
            </a:endParaRPr>
          </a:p>
        </p:txBody>
      </p:sp>
      <p:grpSp>
        <p:nvGrpSpPr>
          <p:cNvPr id="244" name="Google Shape;244;p19"/>
          <p:cNvGrpSpPr/>
          <p:nvPr/>
        </p:nvGrpSpPr>
        <p:grpSpPr>
          <a:xfrm>
            <a:off x="130520" y="4026350"/>
            <a:ext cx="4568762" cy="2695339"/>
            <a:chOff x="2682950" y="843874"/>
            <a:chExt cx="5207597" cy="3160223"/>
          </a:xfrm>
        </p:grpSpPr>
        <p:sp>
          <p:nvSpPr>
            <p:cNvPr id="245" name="Google Shape;245;p19"/>
            <p:cNvSpPr/>
            <p:nvPr/>
          </p:nvSpPr>
          <p:spPr>
            <a:xfrm>
              <a:off x="2682950" y="1187052"/>
              <a:ext cx="5207597" cy="2817045"/>
            </a:xfrm>
            <a:custGeom>
              <a:avLst/>
              <a:gdLst/>
              <a:ahLst/>
              <a:cxnLst/>
              <a:rect l="l" t="t" r="r" b="b"/>
              <a:pathLst>
                <a:path w="4788595" h="4158000" extrusionOk="0">
                  <a:moveTo>
                    <a:pt x="0" y="0"/>
                  </a:moveTo>
                  <a:lnTo>
                    <a:pt x="4788595" y="0"/>
                  </a:lnTo>
                  <a:lnTo>
                    <a:pt x="4788595" y="4158000"/>
                  </a:lnTo>
                  <a:lnTo>
                    <a:pt x="0" y="4158000"/>
                  </a:lnTo>
                  <a:lnTo>
                    <a:pt x="0" y="0"/>
                  </a:lnTo>
                  <a:close/>
                </a:path>
              </a:pathLst>
            </a:custGeom>
            <a:solidFill>
              <a:schemeClr val="lt1">
                <a:alpha val="89411"/>
              </a:schemeClr>
            </a:solidFill>
            <a:ln w="12700" cap="flat" cmpd="sng">
              <a:solidFill>
                <a:srgbClr val="883A35"/>
              </a:solidFill>
              <a:prstDash val="solid"/>
              <a:miter lim="800000"/>
              <a:headEnd type="none" w="sm" len="sm"/>
              <a:tailEnd type="none" w="sm" len="sm"/>
            </a:ln>
          </p:spPr>
          <p:txBody>
            <a:bodyPr spcFirstLastPara="1" wrap="square" lIns="180000" tIns="437375" rIns="324000" bIns="14935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1800">
                  <a:solidFill>
                    <a:schemeClr val="dk1"/>
                  </a:solidFill>
                </a:rPr>
                <a:t>Measurement of hydraulic conductivity of saturated porous material</a:t>
              </a:r>
              <a:endParaRPr sz="1800" b="0" i="0" u="none" strike="noStrike" cap="none">
                <a:solidFill>
                  <a:schemeClr val="dk1"/>
                </a:solidFill>
                <a:latin typeface="Arial"/>
                <a:ea typeface="Arial"/>
                <a:cs typeface="Arial"/>
                <a:sym typeface="Arial"/>
              </a:endParaRPr>
            </a:p>
          </p:txBody>
        </p:sp>
        <p:sp>
          <p:nvSpPr>
            <p:cNvPr id="246" name="Google Shape;246;p19"/>
            <p:cNvSpPr/>
            <p:nvPr/>
          </p:nvSpPr>
          <p:spPr>
            <a:xfrm>
              <a:off x="2838604" y="843874"/>
              <a:ext cx="4366001" cy="649440"/>
            </a:xfrm>
            <a:custGeom>
              <a:avLst/>
              <a:gdLst/>
              <a:ahLst/>
              <a:cxnLst/>
              <a:rect l="l" t="t" r="r" b="b"/>
              <a:pathLst>
                <a:path w="3352016" h="649440" extrusionOk="0">
                  <a:moveTo>
                    <a:pt x="0" y="108242"/>
                  </a:moveTo>
                  <a:cubicBezTo>
                    <a:pt x="0" y="48462"/>
                    <a:pt x="48462" y="0"/>
                    <a:pt x="108242" y="0"/>
                  </a:cubicBezTo>
                  <a:lnTo>
                    <a:pt x="3243774" y="0"/>
                  </a:lnTo>
                  <a:cubicBezTo>
                    <a:pt x="3303554" y="0"/>
                    <a:pt x="3352016" y="48462"/>
                    <a:pt x="3352016" y="108242"/>
                  </a:cubicBezTo>
                  <a:lnTo>
                    <a:pt x="3352016" y="541198"/>
                  </a:lnTo>
                  <a:cubicBezTo>
                    <a:pt x="3352016" y="600978"/>
                    <a:pt x="3303554" y="649440"/>
                    <a:pt x="3243774" y="649440"/>
                  </a:cubicBezTo>
                  <a:lnTo>
                    <a:pt x="108242" y="649440"/>
                  </a:lnTo>
                  <a:cubicBezTo>
                    <a:pt x="48462" y="649440"/>
                    <a:pt x="0" y="600978"/>
                    <a:pt x="0" y="541198"/>
                  </a:cubicBezTo>
                  <a:lnTo>
                    <a:pt x="0" y="108242"/>
                  </a:lnTo>
                  <a:close/>
                </a:path>
              </a:pathLst>
            </a:custGeom>
            <a:solidFill>
              <a:srgbClr val="883A35"/>
            </a:solidFill>
            <a:ln w="12700" cap="flat" cmpd="sng">
              <a:solidFill>
                <a:schemeClr val="lt1"/>
              </a:solidFill>
              <a:prstDash val="solid"/>
              <a:miter lim="800000"/>
              <a:headEnd type="none" w="sm" len="sm"/>
              <a:tailEnd type="none" w="sm" len="sm"/>
            </a:ln>
          </p:spPr>
          <p:txBody>
            <a:bodyPr spcFirstLastPara="1" wrap="square" lIns="158400" tIns="31700" rIns="158400" bIns="31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Application</a:t>
              </a:r>
              <a:endParaRPr sz="2400" b="0" i="0" u="none" strike="noStrike" cap="none">
                <a:solidFill>
                  <a:schemeClr val="lt1"/>
                </a:solidFill>
                <a:latin typeface="Arial"/>
                <a:ea typeface="Arial"/>
                <a:cs typeface="Arial"/>
                <a:sym typeface="Arial"/>
              </a:endParaRPr>
            </a:p>
          </p:txBody>
        </p:sp>
      </p:grpSp>
      <p:pic>
        <p:nvPicPr>
          <p:cNvPr id="247" name="Google Shape;247;p19" descr="flexible wall permeameter-3"/>
          <p:cNvPicPr preferRelativeResize="0"/>
          <p:nvPr/>
        </p:nvPicPr>
        <p:blipFill rotWithShape="1">
          <a:blip r:embed="rId3">
            <a:alphaModFix/>
          </a:blip>
          <a:srcRect l="2757" t="6395" r="3964"/>
          <a:stretch/>
        </p:blipFill>
        <p:spPr>
          <a:xfrm>
            <a:off x="5047670" y="1435728"/>
            <a:ext cx="3965806" cy="2403133"/>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0"/>
          <p:cNvSpPr txBox="1">
            <a:spLocks noGrp="1"/>
          </p:cNvSpPr>
          <p:nvPr>
            <p:ph type="title"/>
          </p:nvPr>
        </p:nvSpPr>
        <p:spPr>
          <a:xfrm>
            <a:off x="1" y="72006"/>
            <a:ext cx="7737230" cy="100802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41812"/>
              </a:buClr>
              <a:buSzPts val="3600"/>
              <a:buFont typeface="Arial"/>
              <a:buNone/>
            </a:pPr>
            <a:r>
              <a:rPr lang="en-US" sz="3600"/>
              <a:t>Sieve Shaker</a:t>
            </a:r>
            <a:endParaRPr/>
          </a:p>
        </p:txBody>
      </p:sp>
      <p:grpSp>
        <p:nvGrpSpPr>
          <p:cNvPr id="253" name="Google Shape;253;p20"/>
          <p:cNvGrpSpPr/>
          <p:nvPr/>
        </p:nvGrpSpPr>
        <p:grpSpPr>
          <a:xfrm>
            <a:off x="130594" y="1146458"/>
            <a:ext cx="5256862" cy="2749070"/>
            <a:chOff x="2682954" y="665191"/>
            <a:chExt cx="5204299" cy="3223203"/>
          </a:xfrm>
        </p:grpSpPr>
        <p:sp>
          <p:nvSpPr>
            <p:cNvPr id="254" name="Google Shape;254;p20"/>
            <p:cNvSpPr/>
            <p:nvPr/>
          </p:nvSpPr>
          <p:spPr>
            <a:xfrm>
              <a:off x="2682954" y="989910"/>
              <a:ext cx="5204299" cy="2898484"/>
            </a:xfrm>
            <a:custGeom>
              <a:avLst/>
              <a:gdLst/>
              <a:ahLst/>
              <a:cxnLst/>
              <a:rect l="l" t="t" r="r" b="b"/>
              <a:pathLst>
                <a:path w="4788595" h="4158000" extrusionOk="0">
                  <a:moveTo>
                    <a:pt x="0" y="0"/>
                  </a:moveTo>
                  <a:lnTo>
                    <a:pt x="4788595" y="0"/>
                  </a:lnTo>
                  <a:lnTo>
                    <a:pt x="4788595" y="4158000"/>
                  </a:lnTo>
                  <a:lnTo>
                    <a:pt x="0" y="4158000"/>
                  </a:lnTo>
                  <a:lnTo>
                    <a:pt x="0" y="0"/>
                  </a:lnTo>
                  <a:close/>
                </a:path>
              </a:pathLst>
            </a:custGeom>
            <a:solidFill>
              <a:schemeClr val="lt1">
                <a:alpha val="89411"/>
              </a:schemeClr>
            </a:solidFill>
            <a:ln w="12700" cap="flat" cmpd="sng">
              <a:solidFill>
                <a:srgbClr val="883A35"/>
              </a:solidFill>
              <a:prstDash val="solid"/>
              <a:miter lim="800000"/>
              <a:headEnd type="none" w="sm" len="sm"/>
              <a:tailEnd type="none" w="sm" len="sm"/>
            </a:ln>
          </p:spPr>
          <p:txBody>
            <a:bodyPr spcFirstLastPara="1" wrap="square" lIns="180000" tIns="437375" rIns="324000" bIns="14935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000">
                  <a:solidFill>
                    <a:srgbClr val="202124"/>
                  </a:solidFill>
                  <a:highlight>
                    <a:srgbClr val="FFFFFF"/>
                  </a:highlight>
                </a:rPr>
                <a:t>A sieve shaker separates particles by passing them through a sieves and agitating the sample in order to obtain complete separation.</a:t>
              </a:r>
              <a:endParaRPr sz="2000" i="0" u="none" strike="noStrike" cap="none">
                <a:solidFill>
                  <a:srgbClr val="000000"/>
                </a:solidFill>
              </a:endParaRPr>
            </a:p>
          </p:txBody>
        </p:sp>
        <p:sp>
          <p:nvSpPr>
            <p:cNvPr id="255" name="Google Shape;255;p20"/>
            <p:cNvSpPr/>
            <p:nvPr/>
          </p:nvSpPr>
          <p:spPr>
            <a:xfrm>
              <a:off x="2838604" y="665191"/>
              <a:ext cx="4364682" cy="649440"/>
            </a:xfrm>
            <a:custGeom>
              <a:avLst/>
              <a:gdLst/>
              <a:ahLst/>
              <a:cxnLst/>
              <a:rect l="l" t="t" r="r" b="b"/>
              <a:pathLst>
                <a:path w="3352016" h="649440" extrusionOk="0">
                  <a:moveTo>
                    <a:pt x="0" y="108242"/>
                  </a:moveTo>
                  <a:cubicBezTo>
                    <a:pt x="0" y="48462"/>
                    <a:pt x="48462" y="0"/>
                    <a:pt x="108242" y="0"/>
                  </a:cubicBezTo>
                  <a:lnTo>
                    <a:pt x="3243774" y="0"/>
                  </a:lnTo>
                  <a:cubicBezTo>
                    <a:pt x="3303554" y="0"/>
                    <a:pt x="3352016" y="48462"/>
                    <a:pt x="3352016" y="108242"/>
                  </a:cubicBezTo>
                  <a:lnTo>
                    <a:pt x="3352016" y="541198"/>
                  </a:lnTo>
                  <a:cubicBezTo>
                    <a:pt x="3352016" y="600978"/>
                    <a:pt x="3303554" y="649440"/>
                    <a:pt x="3243774" y="649440"/>
                  </a:cubicBezTo>
                  <a:lnTo>
                    <a:pt x="108242" y="649440"/>
                  </a:lnTo>
                  <a:cubicBezTo>
                    <a:pt x="48462" y="649440"/>
                    <a:pt x="0" y="600978"/>
                    <a:pt x="0" y="541198"/>
                  </a:cubicBezTo>
                  <a:lnTo>
                    <a:pt x="0" y="108242"/>
                  </a:lnTo>
                  <a:close/>
                </a:path>
              </a:pathLst>
            </a:custGeom>
            <a:solidFill>
              <a:srgbClr val="883A35"/>
            </a:solidFill>
            <a:ln w="12700" cap="flat" cmpd="sng">
              <a:solidFill>
                <a:schemeClr val="lt1"/>
              </a:solidFill>
              <a:prstDash val="solid"/>
              <a:miter lim="800000"/>
              <a:headEnd type="none" w="sm" len="sm"/>
              <a:tailEnd type="none" w="sm" len="sm"/>
            </a:ln>
          </p:spPr>
          <p:txBody>
            <a:bodyPr spcFirstLastPara="1" wrap="square" lIns="158400" tIns="31700" rIns="158400" bIns="31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Working Principle</a:t>
              </a:r>
              <a:endParaRPr sz="2400" b="0" i="0" u="none" strike="noStrike" cap="none">
                <a:solidFill>
                  <a:schemeClr val="lt1"/>
                </a:solidFill>
                <a:latin typeface="Arial"/>
                <a:ea typeface="Arial"/>
                <a:cs typeface="Arial"/>
                <a:sym typeface="Arial"/>
              </a:endParaRPr>
            </a:p>
          </p:txBody>
        </p:sp>
      </p:grpSp>
      <p:sp>
        <p:nvSpPr>
          <p:cNvPr id="256" name="Google Shape;256;p20"/>
          <p:cNvSpPr txBox="1"/>
          <p:nvPr/>
        </p:nvSpPr>
        <p:spPr>
          <a:xfrm>
            <a:off x="5382915" y="5085122"/>
            <a:ext cx="3599534"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Sieve shaker</a:t>
            </a:r>
            <a:endParaRPr sz="1400" b="1" i="0" u="none" strike="noStrike" cap="none">
              <a:solidFill>
                <a:schemeClr val="dk1"/>
              </a:solidFill>
              <a:latin typeface="Arial"/>
              <a:ea typeface="Arial"/>
              <a:cs typeface="Arial"/>
              <a:sym typeface="Arial"/>
            </a:endParaRPr>
          </a:p>
        </p:txBody>
      </p:sp>
      <p:grpSp>
        <p:nvGrpSpPr>
          <p:cNvPr id="257" name="Google Shape;257;p20"/>
          <p:cNvGrpSpPr/>
          <p:nvPr/>
        </p:nvGrpSpPr>
        <p:grpSpPr>
          <a:xfrm>
            <a:off x="130523" y="3873951"/>
            <a:ext cx="5256725" cy="2848212"/>
            <a:chOff x="2682954" y="665190"/>
            <a:chExt cx="5204299" cy="3339463"/>
          </a:xfrm>
        </p:grpSpPr>
        <p:sp>
          <p:nvSpPr>
            <p:cNvPr id="258" name="Google Shape;258;p20"/>
            <p:cNvSpPr/>
            <p:nvPr/>
          </p:nvSpPr>
          <p:spPr>
            <a:xfrm>
              <a:off x="2682954" y="989909"/>
              <a:ext cx="5204299" cy="3014744"/>
            </a:xfrm>
            <a:custGeom>
              <a:avLst/>
              <a:gdLst/>
              <a:ahLst/>
              <a:cxnLst/>
              <a:rect l="l" t="t" r="r" b="b"/>
              <a:pathLst>
                <a:path w="4788595" h="4158000" extrusionOk="0">
                  <a:moveTo>
                    <a:pt x="0" y="0"/>
                  </a:moveTo>
                  <a:lnTo>
                    <a:pt x="4788595" y="0"/>
                  </a:lnTo>
                  <a:lnTo>
                    <a:pt x="4788595" y="4158000"/>
                  </a:lnTo>
                  <a:lnTo>
                    <a:pt x="0" y="4158000"/>
                  </a:lnTo>
                  <a:lnTo>
                    <a:pt x="0" y="0"/>
                  </a:lnTo>
                  <a:close/>
                </a:path>
              </a:pathLst>
            </a:custGeom>
            <a:solidFill>
              <a:schemeClr val="lt1">
                <a:alpha val="89411"/>
              </a:schemeClr>
            </a:solidFill>
            <a:ln w="12700" cap="flat" cmpd="sng">
              <a:solidFill>
                <a:srgbClr val="883A35"/>
              </a:solidFill>
              <a:prstDash val="solid"/>
              <a:miter lim="800000"/>
              <a:headEnd type="none" w="sm" len="sm"/>
              <a:tailEnd type="none" w="sm" len="sm"/>
            </a:ln>
          </p:spPr>
          <p:txBody>
            <a:bodyPr spcFirstLastPara="1" wrap="square" lIns="180000" tIns="437375" rIns="324000" bIns="14935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a:solidFill>
                    <a:schemeClr val="dk1"/>
                  </a:solidFill>
                </a:rPr>
                <a:t>To assess the particle size distribution of granular materials</a:t>
              </a:r>
              <a:endParaRPr sz="2000" b="0" i="0" u="none" strike="noStrike" cap="none">
                <a:solidFill>
                  <a:schemeClr val="dk1"/>
                </a:solidFill>
                <a:latin typeface="Arial"/>
                <a:ea typeface="Arial"/>
                <a:cs typeface="Arial"/>
                <a:sym typeface="Arial"/>
              </a:endParaRPr>
            </a:p>
          </p:txBody>
        </p:sp>
        <p:sp>
          <p:nvSpPr>
            <p:cNvPr id="259" name="Google Shape;259;p20"/>
            <p:cNvSpPr/>
            <p:nvPr/>
          </p:nvSpPr>
          <p:spPr>
            <a:xfrm>
              <a:off x="2838604" y="665190"/>
              <a:ext cx="4364682" cy="649440"/>
            </a:xfrm>
            <a:custGeom>
              <a:avLst/>
              <a:gdLst/>
              <a:ahLst/>
              <a:cxnLst/>
              <a:rect l="l" t="t" r="r" b="b"/>
              <a:pathLst>
                <a:path w="3352016" h="649440" extrusionOk="0">
                  <a:moveTo>
                    <a:pt x="0" y="108242"/>
                  </a:moveTo>
                  <a:cubicBezTo>
                    <a:pt x="0" y="48462"/>
                    <a:pt x="48462" y="0"/>
                    <a:pt x="108242" y="0"/>
                  </a:cubicBezTo>
                  <a:lnTo>
                    <a:pt x="3243774" y="0"/>
                  </a:lnTo>
                  <a:cubicBezTo>
                    <a:pt x="3303554" y="0"/>
                    <a:pt x="3352016" y="48462"/>
                    <a:pt x="3352016" y="108242"/>
                  </a:cubicBezTo>
                  <a:lnTo>
                    <a:pt x="3352016" y="541198"/>
                  </a:lnTo>
                  <a:cubicBezTo>
                    <a:pt x="3352016" y="600978"/>
                    <a:pt x="3303554" y="649440"/>
                    <a:pt x="3243774" y="649440"/>
                  </a:cubicBezTo>
                  <a:lnTo>
                    <a:pt x="108242" y="649440"/>
                  </a:lnTo>
                  <a:cubicBezTo>
                    <a:pt x="48462" y="649440"/>
                    <a:pt x="0" y="600978"/>
                    <a:pt x="0" y="541198"/>
                  </a:cubicBezTo>
                  <a:lnTo>
                    <a:pt x="0" y="108242"/>
                  </a:lnTo>
                  <a:close/>
                </a:path>
              </a:pathLst>
            </a:custGeom>
            <a:solidFill>
              <a:srgbClr val="883A35"/>
            </a:solidFill>
            <a:ln w="12700" cap="flat" cmpd="sng">
              <a:solidFill>
                <a:schemeClr val="lt1"/>
              </a:solidFill>
              <a:prstDash val="solid"/>
              <a:miter lim="800000"/>
              <a:headEnd type="none" w="sm" len="sm"/>
              <a:tailEnd type="none" w="sm" len="sm"/>
            </a:ln>
          </p:spPr>
          <p:txBody>
            <a:bodyPr spcFirstLastPara="1" wrap="square" lIns="158400" tIns="31700" rIns="158400" bIns="31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Application</a:t>
              </a:r>
              <a:endParaRPr sz="2400" b="0" i="0" u="none" strike="noStrike" cap="none">
                <a:solidFill>
                  <a:schemeClr val="lt1"/>
                </a:solidFill>
                <a:latin typeface="Arial"/>
                <a:ea typeface="Arial"/>
                <a:cs typeface="Arial"/>
                <a:sym typeface="Arial"/>
              </a:endParaRPr>
            </a:p>
          </p:txBody>
        </p:sp>
      </p:grpSp>
      <p:pic>
        <p:nvPicPr>
          <p:cNvPr id="260" name="Google Shape;260;p20" descr="D:\Saranya\Research\Geoenv-Lab\Sieve Shaker (4).JPG"/>
          <p:cNvPicPr preferRelativeResize="0"/>
          <p:nvPr/>
        </p:nvPicPr>
        <p:blipFill rotWithShape="1">
          <a:blip r:embed="rId3">
            <a:alphaModFix/>
          </a:blip>
          <a:srcRect l="34888" t="9126" r="34125" b="6744"/>
          <a:stretch/>
        </p:blipFill>
        <p:spPr>
          <a:xfrm>
            <a:off x="5879964" y="1421246"/>
            <a:ext cx="2605437" cy="3476552"/>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1"/>
          <p:cNvSpPr txBox="1">
            <a:spLocks noGrp="1"/>
          </p:cNvSpPr>
          <p:nvPr>
            <p:ph type="title"/>
          </p:nvPr>
        </p:nvSpPr>
        <p:spPr>
          <a:xfrm>
            <a:off x="1" y="72006"/>
            <a:ext cx="7737230" cy="100802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41812"/>
              </a:buClr>
              <a:buSzPts val="3600"/>
              <a:buFont typeface="Arial"/>
              <a:buNone/>
            </a:pPr>
            <a:r>
              <a:rPr lang="en-US" sz="3600"/>
              <a:t>Time Domain Reflectometer</a:t>
            </a:r>
            <a:endParaRPr/>
          </a:p>
        </p:txBody>
      </p:sp>
      <p:grpSp>
        <p:nvGrpSpPr>
          <p:cNvPr id="266" name="Google Shape;266;p21"/>
          <p:cNvGrpSpPr/>
          <p:nvPr/>
        </p:nvGrpSpPr>
        <p:grpSpPr>
          <a:xfrm>
            <a:off x="130596" y="1146449"/>
            <a:ext cx="5136643" cy="2749070"/>
            <a:chOff x="2682954" y="665191"/>
            <a:chExt cx="5204299" cy="3223203"/>
          </a:xfrm>
        </p:grpSpPr>
        <p:sp>
          <p:nvSpPr>
            <p:cNvPr id="267" name="Google Shape;267;p21"/>
            <p:cNvSpPr/>
            <p:nvPr/>
          </p:nvSpPr>
          <p:spPr>
            <a:xfrm>
              <a:off x="2682954" y="989910"/>
              <a:ext cx="5204299" cy="2898484"/>
            </a:xfrm>
            <a:custGeom>
              <a:avLst/>
              <a:gdLst/>
              <a:ahLst/>
              <a:cxnLst/>
              <a:rect l="l" t="t" r="r" b="b"/>
              <a:pathLst>
                <a:path w="4788595" h="4158000" extrusionOk="0">
                  <a:moveTo>
                    <a:pt x="0" y="0"/>
                  </a:moveTo>
                  <a:lnTo>
                    <a:pt x="4788595" y="0"/>
                  </a:lnTo>
                  <a:lnTo>
                    <a:pt x="4788595" y="4158000"/>
                  </a:lnTo>
                  <a:lnTo>
                    <a:pt x="0" y="4158000"/>
                  </a:lnTo>
                  <a:lnTo>
                    <a:pt x="0" y="0"/>
                  </a:lnTo>
                  <a:close/>
                </a:path>
              </a:pathLst>
            </a:custGeom>
            <a:solidFill>
              <a:schemeClr val="lt1">
                <a:alpha val="89411"/>
              </a:schemeClr>
            </a:solidFill>
            <a:ln w="12700" cap="flat" cmpd="sng">
              <a:solidFill>
                <a:srgbClr val="883A35"/>
              </a:solidFill>
              <a:prstDash val="solid"/>
              <a:miter lim="800000"/>
              <a:headEnd type="none" w="sm" len="sm"/>
              <a:tailEnd type="none" w="sm" len="sm"/>
            </a:ln>
          </p:spPr>
          <p:txBody>
            <a:bodyPr spcFirstLastPara="1" wrap="square" lIns="180000" tIns="437375" rIns="324000" bIns="14935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900">
                  <a:highlight>
                    <a:srgbClr val="FFFFFF"/>
                  </a:highlight>
                </a:rPr>
                <a:t>TDR sensors use parallel rods, acting as transmission lines. A voltage is applied to the rods and reflected back to the sensor for analysis. The speed or velocity of the voltage pulse along the rod is related to the apparent permittivity of the substrate </a:t>
              </a:r>
              <a:endParaRPr sz="2000" b="0" i="0" u="none" strike="noStrike" cap="none">
                <a:latin typeface="Arial"/>
                <a:ea typeface="Arial"/>
                <a:cs typeface="Arial"/>
                <a:sym typeface="Arial"/>
              </a:endParaRPr>
            </a:p>
          </p:txBody>
        </p:sp>
        <p:sp>
          <p:nvSpPr>
            <p:cNvPr id="268" name="Google Shape;268;p21"/>
            <p:cNvSpPr/>
            <p:nvPr/>
          </p:nvSpPr>
          <p:spPr>
            <a:xfrm>
              <a:off x="2838604" y="665191"/>
              <a:ext cx="4364682" cy="649440"/>
            </a:xfrm>
            <a:custGeom>
              <a:avLst/>
              <a:gdLst/>
              <a:ahLst/>
              <a:cxnLst/>
              <a:rect l="l" t="t" r="r" b="b"/>
              <a:pathLst>
                <a:path w="3352016" h="649440" extrusionOk="0">
                  <a:moveTo>
                    <a:pt x="0" y="108242"/>
                  </a:moveTo>
                  <a:cubicBezTo>
                    <a:pt x="0" y="48462"/>
                    <a:pt x="48462" y="0"/>
                    <a:pt x="108242" y="0"/>
                  </a:cubicBezTo>
                  <a:lnTo>
                    <a:pt x="3243774" y="0"/>
                  </a:lnTo>
                  <a:cubicBezTo>
                    <a:pt x="3303554" y="0"/>
                    <a:pt x="3352016" y="48462"/>
                    <a:pt x="3352016" y="108242"/>
                  </a:cubicBezTo>
                  <a:lnTo>
                    <a:pt x="3352016" y="541198"/>
                  </a:lnTo>
                  <a:cubicBezTo>
                    <a:pt x="3352016" y="600978"/>
                    <a:pt x="3303554" y="649440"/>
                    <a:pt x="3243774" y="649440"/>
                  </a:cubicBezTo>
                  <a:lnTo>
                    <a:pt x="108242" y="649440"/>
                  </a:lnTo>
                  <a:cubicBezTo>
                    <a:pt x="48462" y="649440"/>
                    <a:pt x="0" y="600978"/>
                    <a:pt x="0" y="541198"/>
                  </a:cubicBezTo>
                  <a:lnTo>
                    <a:pt x="0" y="108242"/>
                  </a:lnTo>
                  <a:close/>
                </a:path>
              </a:pathLst>
            </a:custGeom>
            <a:solidFill>
              <a:srgbClr val="883A35"/>
            </a:solidFill>
            <a:ln w="12700" cap="flat" cmpd="sng">
              <a:solidFill>
                <a:schemeClr val="lt1"/>
              </a:solidFill>
              <a:prstDash val="solid"/>
              <a:miter lim="800000"/>
              <a:headEnd type="none" w="sm" len="sm"/>
              <a:tailEnd type="none" w="sm" len="sm"/>
            </a:ln>
          </p:spPr>
          <p:txBody>
            <a:bodyPr spcFirstLastPara="1" wrap="square" lIns="158400" tIns="31700" rIns="158400" bIns="31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Working Principle</a:t>
              </a:r>
              <a:endParaRPr sz="2400" b="0" i="0" u="none" strike="noStrike" cap="none">
                <a:solidFill>
                  <a:schemeClr val="lt1"/>
                </a:solidFill>
                <a:latin typeface="Arial"/>
                <a:ea typeface="Arial"/>
                <a:cs typeface="Arial"/>
                <a:sym typeface="Arial"/>
              </a:endParaRPr>
            </a:p>
          </p:txBody>
        </p:sp>
      </p:grpSp>
      <p:grpSp>
        <p:nvGrpSpPr>
          <p:cNvPr id="269" name="Google Shape;269;p21"/>
          <p:cNvGrpSpPr/>
          <p:nvPr/>
        </p:nvGrpSpPr>
        <p:grpSpPr>
          <a:xfrm>
            <a:off x="130725" y="3862776"/>
            <a:ext cx="5136643" cy="2848228"/>
            <a:chOff x="2682954" y="665190"/>
            <a:chExt cx="5204299" cy="3339463"/>
          </a:xfrm>
        </p:grpSpPr>
        <p:sp>
          <p:nvSpPr>
            <p:cNvPr id="270" name="Google Shape;270;p21"/>
            <p:cNvSpPr/>
            <p:nvPr/>
          </p:nvSpPr>
          <p:spPr>
            <a:xfrm>
              <a:off x="2682954" y="989909"/>
              <a:ext cx="5204299" cy="3014744"/>
            </a:xfrm>
            <a:custGeom>
              <a:avLst/>
              <a:gdLst/>
              <a:ahLst/>
              <a:cxnLst/>
              <a:rect l="l" t="t" r="r" b="b"/>
              <a:pathLst>
                <a:path w="4788595" h="4158000" extrusionOk="0">
                  <a:moveTo>
                    <a:pt x="0" y="0"/>
                  </a:moveTo>
                  <a:lnTo>
                    <a:pt x="4788595" y="0"/>
                  </a:lnTo>
                  <a:lnTo>
                    <a:pt x="4788595" y="4158000"/>
                  </a:lnTo>
                  <a:lnTo>
                    <a:pt x="0" y="4158000"/>
                  </a:lnTo>
                  <a:lnTo>
                    <a:pt x="0" y="0"/>
                  </a:lnTo>
                  <a:close/>
                </a:path>
              </a:pathLst>
            </a:custGeom>
            <a:solidFill>
              <a:schemeClr val="lt1">
                <a:alpha val="89411"/>
              </a:schemeClr>
            </a:solidFill>
            <a:ln w="12700" cap="flat" cmpd="sng">
              <a:solidFill>
                <a:srgbClr val="883A35"/>
              </a:solidFill>
              <a:prstDash val="solid"/>
              <a:miter lim="800000"/>
              <a:headEnd type="none" w="sm" len="sm"/>
              <a:tailEnd type="none" w="sm" len="sm"/>
            </a:ln>
          </p:spPr>
          <p:txBody>
            <a:bodyPr spcFirstLastPara="1" wrap="square" lIns="180000" tIns="437375" rIns="324000" bIns="14935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1900"/>
                <a:t>Determination of soil moisture content, rate of infiltration.</a:t>
              </a:r>
              <a:endParaRPr sz="1900" b="0" i="0" u="none" strike="noStrike" cap="none">
                <a:latin typeface="Arial"/>
                <a:ea typeface="Arial"/>
                <a:cs typeface="Arial"/>
                <a:sym typeface="Arial"/>
              </a:endParaRPr>
            </a:p>
          </p:txBody>
        </p:sp>
        <p:sp>
          <p:nvSpPr>
            <p:cNvPr id="271" name="Google Shape;271;p21"/>
            <p:cNvSpPr/>
            <p:nvPr/>
          </p:nvSpPr>
          <p:spPr>
            <a:xfrm>
              <a:off x="2838604" y="665190"/>
              <a:ext cx="4364682" cy="649440"/>
            </a:xfrm>
            <a:custGeom>
              <a:avLst/>
              <a:gdLst/>
              <a:ahLst/>
              <a:cxnLst/>
              <a:rect l="l" t="t" r="r" b="b"/>
              <a:pathLst>
                <a:path w="3352016" h="649440" extrusionOk="0">
                  <a:moveTo>
                    <a:pt x="0" y="108242"/>
                  </a:moveTo>
                  <a:cubicBezTo>
                    <a:pt x="0" y="48462"/>
                    <a:pt x="48462" y="0"/>
                    <a:pt x="108242" y="0"/>
                  </a:cubicBezTo>
                  <a:lnTo>
                    <a:pt x="3243774" y="0"/>
                  </a:lnTo>
                  <a:cubicBezTo>
                    <a:pt x="3303554" y="0"/>
                    <a:pt x="3352016" y="48462"/>
                    <a:pt x="3352016" y="108242"/>
                  </a:cubicBezTo>
                  <a:lnTo>
                    <a:pt x="3352016" y="541198"/>
                  </a:lnTo>
                  <a:cubicBezTo>
                    <a:pt x="3352016" y="600978"/>
                    <a:pt x="3303554" y="649440"/>
                    <a:pt x="3243774" y="649440"/>
                  </a:cubicBezTo>
                  <a:lnTo>
                    <a:pt x="108242" y="649440"/>
                  </a:lnTo>
                  <a:cubicBezTo>
                    <a:pt x="48462" y="649440"/>
                    <a:pt x="0" y="600978"/>
                    <a:pt x="0" y="541198"/>
                  </a:cubicBezTo>
                  <a:lnTo>
                    <a:pt x="0" y="108242"/>
                  </a:lnTo>
                  <a:close/>
                </a:path>
              </a:pathLst>
            </a:custGeom>
            <a:solidFill>
              <a:srgbClr val="883A35"/>
            </a:solidFill>
            <a:ln w="12700" cap="flat" cmpd="sng">
              <a:solidFill>
                <a:schemeClr val="lt1"/>
              </a:solidFill>
              <a:prstDash val="solid"/>
              <a:miter lim="800000"/>
              <a:headEnd type="none" w="sm" len="sm"/>
              <a:tailEnd type="none" w="sm" len="sm"/>
            </a:ln>
          </p:spPr>
          <p:txBody>
            <a:bodyPr spcFirstLastPara="1" wrap="square" lIns="158400" tIns="31700" rIns="158400" bIns="31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Application</a:t>
              </a:r>
              <a:endParaRPr sz="2400" b="0" i="0" u="none" strike="noStrike" cap="none">
                <a:solidFill>
                  <a:schemeClr val="lt1"/>
                </a:solidFill>
                <a:latin typeface="Arial"/>
                <a:ea typeface="Arial"/>
                <a:cs typeface="Arial"/>
                <a:sym typeface="Arial"/>
              </a:endParaRPr>
            </a:p>
          </p:txBody>
        </p:sp>
      </p:grpSp>
      <p:sp>
        <p:nvSpPr>
          <p:cNvPr id="272" name="Google Shape;272;p21"/>
          <p:cNvSpPr txBox="1"/>
          <p:nvPr/>
        </p:nvSpPr>
        <p:spPr>
          <a:xfrm>
            <a:off x="5424000" y="4468063"/>
            <a:ext cx="3599534"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Time domain deflectometer</a:t>
            </a:r>
            <a:endParaRPr sz="1400" b="1" i="0" u="none" strike="noStrike" cap="none">
              <a:solidFill>
                <a:schemeClr val="dk1"/>
              </a:solidFill>
              <a:latin typeface="Arial"/>
              <a:ea typeface="Arial"/>
              <a:cs typeface="Arial"/>
              <a:sym typeface="Arial"/>
            </a:endParaRPr>
          </a:p>
        </p:txBody>
      </p:sp>
      <p:pic>
        <p:nvPicPr>
          <p:cNvPr id="273" name="Google Shape;273;p21"/>
          <p:cNvPicPr preferRelativeResize="0"/>
          <p:nvPr/>
        </p:nvPicPr>
        <p:blipFill rotWithShape="1">
          <a:blip r:embed="rId3">
            <a:alphaModFix/>
          </a:blip>
          <a:srcRect l="16939" t="2321" r="20407" b="6760"/>
          <a:stretch/>
        </p:blipFill>
        <p:spPr>
          <a:xfrm>
            <a:off x="5732037" y="1280314"/>
            <a:ext cx="3173029" cy="3069673"/>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4"/>
          <p:cNvSpPr txBox="1">
            <a:spLocks noGrp="1"/>
          </p:cNvSpPr>
          <p:nvPr>
            <p:ph type="title"/>
          </p:nvPr>
        </p:nvSpPr>
        <p:spPr>
          <a:xfrm>
            <a:off x="1" y="72006"/>
            <a:ext cx="8101261" cy="100802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41812"/>
              </a:buClr>
              <a:buSzPts val="3600"/>
              <a:buFont typeface="Arial"/>
              <a:buNone/>
            </a:pPr>
            <a:r>
              <a:rPr lang="en-US" sz="3600"/>
              <a:t>Differential Scanning Calorimeter</a:t>
            </a:r>
            <a:endParaRPr/>
          </a:p>
        </p:txBody>
      </p:sp>
      <p:grpSp>
        <p:nvGrpSpPr>
          <p:cNvPr id="36" name="Google Shape;36;p4"/>
          <p:cNvGrpSpPr/>
          <p:nvPr/>
        </p:nvGrpSpPr>
        <p:grpSpPr>
          <a:xfrm>
            <a:off x="130523" y="921371"/>
            <a:ext cx="5256725" cy="2749055"/>
            <a:chOff x="2682954" y="665191"/>
            <a:chExt cx="5204299" cy="3223203"/>
          </a:xfrm>
        </p:grpSpPr>
        <p:sp>
          <p:nvSpPr>
            <p:cNvPr id="37" name="Google Shape;37;p4"/>
            <p:cNvSpPr/>
            <p:nvPr/>
          </p:nvSpPr>
          <p:spPr>
            <a:xfrm>
              <a:off x="2682954" y="989910"/>
              <a:ext cx="5204299" cy="2898484"/>
            </a:xfrm>
            <a:custGeom>
              <a:avLst/>
              <a:gdLst/>
              <a:ahLst/>
              <a:cxnLst/>
              <a:rect l="l" t="t" r="r" b="b"/>
              <a:pathLst>
                <a:path w="4788595" h="4158000" extrusionOk="0">
                  <a:moveTo>
                    <a:pt x="0" y="0"/>
                  </a:moveTo>
                  <a:lnTo>
                    <a:pt x="4788595" y="0"/>
                  </a:lnTo>
                  <a:lnTo>
                    <a:pt x="4788595" y="4158000"/>
                  </a:lnTo>
                  <a:lnTo>
                    <a:pt x="0" y="4158000"/>
                  </a:lnTo>
                  <a:lnTo>
                    <a:pt x="0" y="0"/>
                  </a:lnTo>
                  <a:close/>
                </a:path>
              </a:pathLst>
            </a:custGeom>
            <a:solidFill>
              <a:schemeClr val="lt1">
                <a:alpha val="89411"/>
              </a:schemeClr>
            </a:solidFill>
            <a:ln w="12700" cap="flat" cmpd="sng">
              <a:solidFill>
                <a:srgbClr val="883A35"/>
              </a:solidFill>
              <a:prstDash val="solid"/>
              <a:miter lim="800000"/>
              <a:headEnd type="none" w="sm" len="sm"/>
              <a:tailEnd type="none" w="sm" len="sm"/>
            </a:ln>
          </p:spPr>
          <p:txBody>
            <a:bodyPr spcFirstLastPara="1" wrap="square" lIns="180000" tIns="437375" rIns="324000" bIns="14935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Measures enthalpy change of sample as a function of temperature </a:t>
              </a:r>
              <a:endParaRPr sz="2000" b="0" i="0" u="none" strike="noStrike" cap="none">
                <a:solidFill>
                  <a:schemeClr val="dk1"/>
                </a:solidFill>
                <a:latin typeface="Arial"/>
                <a:ea typeface="Arial"/>
                <a:cs typeface="Arial"/>
                <a:sym typeface="Arial"/>
              </a:endParaRPr>
            </a:p>
          </p:txBody>
        </p:sp>
        <p:sp>
          <p:nvSpPr>
            <p:cNvPr id="38" name="Google Shape;38;p4"/>
            <p:cNvSpPr/>
            <p:nvPr/>
          </p:nvSpPr>
          <p:spPr>
            <a:xfrm>
              <a:off x="2838604" y="665191"/>
              <a:ext cx="4364682" cy="649440"/>
            </a:xfrm>
            <a:custGeom>
              <a:avLst/>
              <a:gdLst/>
              <a:ahLst/>
              <a:cxnLst/>
              <a:rect l="l" t="t" r="r" b="b"/>
              <a:pathLst>
                <a:path w="3352016" h="649440" extrusionOk="0">
                  <a:moveTo>
                    <a:pt x="0" y="108242"/>
                  </a:moveTo>
                  <a:cubicBezTo>
                    <a:pt x="0" y="48462"/>
                    <a:pt x="48462" y="0"/>
                    <a:pt x="108242" y="0"/>
                  </a:cubicBezTo>
                  <a:lnTo>
                    <a:pt x="3243774" y="0"/>
                  </a:lnTo>
                  <a:cubicBezTo>
                    <a:pt x="3303554" y="0"/>
                    <a:pt x="3352016" y="48462"/>
                    <a:pt x="3352016" y="108242"/>
                  </a:cubicBezTo>
                  <a:lnTo>
                    <a:pt x="3352016" y="541198"/>
                  </a:lnTo>
                  <a:cubicBezTo>
                    <a:pt x="3352016" y="600978"/>
                    <a:pt x="3303554" y="649440"/>
                    <a:pt x="3243774" y="649440"/>
                  </a:cubicBezTo>
                  <a:lnTo>
                    <a:pt x="108242" y="649440"/>
                  </a:lnTo>
                  <a:cubicBezTo>
                    <a:pt x="48462" y="649440"/>
                    <a:pt x="0" y="600978"/>
                    <a:pt x="0" y="541198"/>
                  </a:cubicBezTo>
                  <a:lnTo>
                    <a:pt x="0" y="108242"/>
                  </a:lnTo>
                  <a:close/>
                </a:path>
              </a:pathLst>
            </a:custGeom>
            <a:solidFill>
              <a:srgbClr val="883A35"/>
            </a:solidFill>
            <a:ln w="12700" cap="flat" cmpd="sng">
              <a:solidFill>
                <a:schemeClr val="lt1"/>
              </a:solidFill>
              <a:prstDash val="solid"/>
              <a:miter lim="800000"/>
              <a:headEnd type="none" w="sm" len="sm"/>
              <a:tailEnd type="none" w="sm" len="sm"/>
            </a:ln>
          </p:spPr>
          <p:txBody>
            <a:bodyPr spcFirstLastPara="1" wrap="square" lIns="158400" tIns="31700" rIns="158400" bIns="31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Working Principle</a:t>
              </a:r>
              <a:endParaRPr sz="2400" b="0" i="0" u="none" strike="noStrike" cap="none">
                <a:solidFill>
                  <a:schemeClr val="lt1"/>
                </a:solidFill>
                <a:latin typeface="Arial"/>
                <a:ea typeface="Arial"/>
                <a:cs typeface="Arial"/>
                <a:sym typeface="Arial"/>
              </a:endParaRPr>
            </a:p>
          </p:txBody>
        </p:sp>
      </p:grpSp>
      <p:sp>
        <p:nvSpPr>
          <p:cNvPr id="39" name="Google Shape;39;p4"/>
          <p:cNvSpPr txBox="1"/>
          <p:nvPr/>
        </p:nvSpPr>
        <p:spPr>
          <a:xfrm>
            <a:off x="5643716" y="3864455"/>
            <a:ext cx="30186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DSC Instrument</a:t>
            </a:r>
            <a:endParaRPr sz="1400" b="1" i="0" u="none" strike="noStrike" cap="none">
              <a:solidFill>
                <a:schemeClr val="dk1"/>
              </a:solidFill>
              <a:latin typeface="Arial"/>
              <a:ea typeface="Arial"/>
              <a:cs typeface="Arial"/>
              <a:sym typeface="Arial"/>
            </a:endParaRPr>
          </a:p>
        </p:txBody>
      </p:sp>
      <p:grpSp>
        <p:nvGrpSpPr>
          <p:cNvPr id="40" name="Google Shape;40;p4"/>
          <p:cNvGrpSpPr/>
          <p:nvPr/>
        </p:nvGrpSpPr>
        <p:grpSpPr>
          <a:xfrm>
            <a:off x="130523" y="3873951"/>
            <a:ext cx="5256725" cy="2848213"/>
            <a:chOff x="2682954" y="665190"/>
            <a:chExt cx="5204299" cy="3339464"/>
          </a:xfrm>
        </p:grpSpPr>
        <p:sp>
          <p:nvSpPr>
            <p:cNvPr id="41" name="Google Shape;41;p4"/>
            <p:cNvSpPr/>
            <p:nvPr/>
          </p:nvSpPr>
          <p:spPr>
            <a:xfrm>
              <a:off x="2682954" y="989909"/>
              <a:ext cx="5204299" cy="3014745"/>
            </a:xfrm>
            <a:custGeom>
              <a:avLst/>
              <a:gdLst/>
              <a:ahLst/>
              <a:cxnLst/>
              <a:rect l="l" t="t" r="r" b="b"/>
              <a:pathLst>
                <a:path w="4788595" h="4158000" extrusionOk="0">
                  <a:moveTo>
                    <a:pt x="0" y="0"/>
                  </a:moveTo>
                  <a:lnTo>
                    <a:pt x="4788595" y="0"/>
                  </a:lnTo>
                  <a:lnTo>
                    <a:pt x="4788595" y="4158000"/>
                  </a:lnTo>
                  <a:lnTo>
                    <a:pt x="0" y="4158000"/>
                  </a:lnTo>
                  <a:lnTo>
                    <a:pt x="0" y="0"/>
                  </a:lnTo>
                  <a:close/>
                </a:path>
              </a:pathLst>
            </a:custGeom>
            <a:solidFill>
              <a:schemeClr val="lt1">
                <a:alpha val="89411"/>
              </a:schemeClr>
            </a:solidFill>
            <a:ln w="12700" cap="flat" cmpd="sng">
              <a:solidFill>
                <a:srgbClr val="883A35"/>
              </a:solidFill>
              <a:prstDash val="solid"/>
              <a:miter lim="800000"/>
              <a:headEnd type="none" w="sm" len="sm"/>
              <a:tailEnd type="none" w="sm" len="sm"/>
            </a:ln>
          </p:spPr>
          <p:txBody>
            <a:bodyPr spcFirstLastPara="1" wrap="square" lIns="180000" tIns="437375" rIns="324000" bIns="14935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Used to identify polymer and its properties</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Determination of thermodynamic and thermophysical properties </a:t>
              </a:r>
              <a:endParaRPr sz="2000" b="0" i="0" u="none" strike="noStrike" cap="none">
                <a:solidFill>
                  <a:schemeClr val="dk1"/>
                </a:solidFill>
                <a:latin typeface="Arial"/>
                <a:ea typeface="Arial"/>
                <a:cs typeface="Arial"/>
                <a:sym typeface="Arial"/>
              </a:endParaRPr>
            </a:p>
          </p:txBody>
        </p:sp>
        <p:sp>
          <p:nvSpPr>
            <p:cNvPr id="42" name="Google Shape;42;p4"/>
            <p:cNvSpPr/>
            <p:nvPr/>
          </p:nvSpPr>
          <p:spPr>
            <a:xfrm>
              <a:off x="2838604" y="665190"/>
              <a:ext cx="4364682" cy="649440"/>
            </a:xfrm>
            <a:custGeom>
              <a:avLst/>
              <a:gdLst/>
              <a:ahLst/>
              <a:cxnLst/>
              <a:rect l="l" t="t" r="r" b="b"/>
              <a:pathLst>
                <a:path w="3352016" h="649440" extrusionOk="0">
                  <a:moveTo>
                    <a:pt x="0" y="108242"/>
                  </a:moveTo>
                  <a:cubicBezTo>
                    <a:pt x="0" y="48462"/>
                    <a:pt x="48462" y="0"/>
                    <a:pt x="108242" y="0"/>
                  </a:cubicBezTo>
                  <a:lnTo>
                    <a:pt x="3243774" y="0"/>
                  </a:lnTo>
                  <a:cubicBezTo>
                    <a:pt x="3303554" y="0"/>
                    <a:pt x="3352016" y="48462"/>
                    <a:pt x="3352016" y="108242"/>
                  </a:cubicBezTo>
                  <a:lnTo>
                    <a:pt x="3352016" y="541198"/>
                  </a:lnTo>
                  <a:cubicBezTo>
                    <a:pt x="3352016" y="600978"/>
                    <a:pt x="3303554" y="649440"/>
                    <a:pt x="3243774" y="649440"/>
                  </a:cubicBezTo>
                  <a:lnTo>
                    <a:pt x="108242" y="649440"/>
                  </a:lnTo>
                  <a:cubicBezTo>
                    <a:pt x="48462" y="649440"/>
                    <a:pt x="0" y="600978"/>
                    <a:pt x="0" y="541198"/>
                  </a:cubicBezTo>
                  <a:lnTo>
                    <a:pt x="0" y="108242"/>
                  </a:lnTo>
                  <a:close/>
                </a:path>
              </a:pathLst>
            </a:custGeom>
            <a:solidFill>
              <a:srgbClr val="883A35"/>
            </a:solidFill>
            <a:ln w="12700" cap="flat" cmpd="sng">
              <a:solidFill>
                <a:schemeClr val="lt1"/>
              </a:solidFill>
              <a:prstDash val="solid"/>
              <a:miter lim="800000"/>
              <a:headEnd type="none" w="sm" len="sm"/>
              <a:tailEnd type="none" w="sm" len="sm"/>
            </a:ln>
          </p:spPr>
          <p:txBody>
            <a:bodyPr spcFirstLastPara="1" wrap="square" lIns="158400" tIns="31700" rIns="158400" bIns="31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Application</a:t>
              </a:r>
              <a:endParaRPr sz="2400" b="0" i="0" u="none" strike="noStrike" cap="none">
                <a:solidFill>
                  <a:schemeClr val="lt1"/>
                </a:solidFill>
                <a:latin typeface="Arial"/>
                <a:ea typeface="Arial"/>
                <a:cs typeface="Arial"/>
                <a:sym typeface="Arial"/>
              </a:endParaRPr>
            </a:p>
          </p:txBody>
        </p:sp>
      </p:grpSp>
      <p:sp>
        <p:nvSpPr>
          <p:cNvPr id="43" name="Google Shape;43;p4"/>
          <p:cNvSpPr txBox="1"/>
          <p:nvPr/>
        </p:nvSpPr>
        <p:spPr>
          <a:xfrm>
            <a:off x="5424720" y="6512863"/>
            <a:ext cx="3719279" cy="30773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OIT response of HDPE </a:t>
            </a:r>
            <a:endParaRPr sz="1400" b="1" i="0" u="none" strike="noStrike" cap="none">
              <a:solidFill>
                <a:schemeClr val="dk1"/>
              </a:solidFill>
              <a:latin typeface="Arial"/>
              <a:ea typeface="Arial"/>
              <a:cs typeface="Arial"/>
              <a:sym typeface="Arial"/>
            </a:endParaRPr>
          </a:p>
        </p:txBody>
      </p:sp>
      <p:pic>
        <p:nvPicPr>
          <p:cNvPr id="44" name="Google Shape;44;p4"/>
          <p:cNvPicPr preferRelativeResize="0"/>
          <p:nvPr/>
        </p:nvPicPr>
        <p:blipFill rotWithShape="1">
          <a:blip r:embed="rId3">
            <a:alphaModFix/>
          </a:blip>
          <a:srcRect l="52489"/>
          <a:stretch/>
        </p:blipFill>
        <p:spPr>
          <a:xfrm>
            <a:off x="6361471" y="5193430"/>
            <a:ext cx="1779639" cy="1232866"/>
          </a:xfrm>
          <a:prstGeom prst="rect">
            <a:avLst/>
          </a:prstGeom>
          <a:noFill/>
          <a:ln>
            <a:noFill/>
          </a:ln>
        </p:spPr>
      </p:pic>
      <p:pic>
        <p:nvPicPr>
          <p:cNvPr id="45" name="Google Shape;45;p4" descr="OIT.tif"/>
          <p:cNvPicPr preferRelativeResize="0"/>
          <p:nvPr/>
        </p:nvPicPr>
        <p:blipFill rotWithShape="1">
          <a:blip r:embed="rId4">
            <a:alphaModFix/>
          </a:blip>
          <a:srcRect/>
          <a:stretch/>
        </p:blipFill>
        <p:spPr>
          <a:xfrm>
            <a:off x="5424721" y="4126154"/>
            <a:ext cx="3528779" cy="2436622"/>
          </a:xfrm>
          <a:prstGeom prst="rect">
            <a:avLst/>
          </a:prstGeom>
          <a:noFill/>
          <a:ln>
            <a:noFill/>
          </a:ln>
        </p:spPr>
      </p:pic>
      <p:pic>
        <p:nvPicPr>
          <p:cNvPr id="46" name="Google Shape;46;p4"/>
          <p:cNvPicPr preferRelativeResize="0"/>
          <p:nvPr/>
        </p:nvPicPr>
        <p:blipFill rotWithShape="1">
          <a:blip r:embed="rId5">
            <a:alphaModFix/>
          </a:blip>
          <a:srcRect l="3183" t="33333" r="42713" b="9524"/>
          <a:stretch/>
        </p:blipFill>
        <p:spPr>
          <a:xfrm>
            <a:off x="5674988" y="1308295"/>
            <a:ext cx="3181272" cy="2322370"/>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2"/>
          <p:cNvSpPr txBox="1">
            <a:spLocks noGrp="1"/>
          </p:cNvSpPr>
          <p:nvPr>
            <p:ph type="title"/>
          </p:nvPr>
        </p:nvSpPr>
        <p:spPr>
          <a:xfrm>
            <a:off x="1" y="72006"/>
            <a:ext cx="7737230" cy="100802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41812"/>
              </a:buClr>
              <a:buSzPts val="3600"/>
              <a:buFont typeface="Arial"/>
              <a:buNone/>
            </a:pPr>
            <a:r>
              <a:rPr lang="en-US" sz="3600"/>
              <a:t>Fabricated Diffusion Cells</a:t>
            </a:r>
            <a:endParaRPr/>
          </a:p>
        </p:txBody>
      </p:sp>
      <p:grpSp>
        <p:nvGrpSpPr>
          <p:cNvPr id="279" name="Google Shape;279;p22"/>
          <p:cNvGrpSpPr/>
          <p:nvPr/>
        </p:nvGrpSpPr>
        <p:grpSpPr>
          <a:xfrm>
            <a:off x="130596" y="1146449"/>
            <a:ext cx="5136643" cy="2749070"/>
            <a:chOff x="2682954" y="665191"/>
            <a:chExt cx="5204299" cy="3223203"/>
          </a:xfrm>
        </p:grpSpPr>
        <p:sp>
          <p:nvSpPr>
            <p:cNvPr id="280" name="Google Shape;280;p22"/>
            <p:cNvSpPr/>
            <p:nvPr/>
          </p:nvSpPr>
          <p:spPr>
            <a:xfrm>
              <a:off x="2682954" y="989910"/>
              <a:ext cx="5204299" cy="2898484"/>
            </a:xfrm>
            <a:custGeom>
              <a:avLst/>
              <a:gdLst/>
              <a:ahLst/>
              <a:cxnLst/>
              <a:rect l="l" t="t" r="r" b="b"/>
              <a:pathLst>
                <a:path w="4788595" h="4158000" extrusionOk="0">
                  <a:moveTo>
                    <a:pt x="0" y="0"/>
                  </a:moveTo>
                  <a:lnTo>
                    <a:pt x="4788595" y="0"/>
                  </a:lnTo>
                  <a:lnTo>
                    <a:pt x="4788595" y="4158000"/>
                  </a:lnTo>
                  <a:lnTo>
                    <a:pt x="0" y="4158000"/>
                  </a:lnTo>
                  <a:lnTo>
                    <a:pt x="0" y="0"/>
                  </a:lnTo>
                  <a:close/>
                </a:path>
              </a:pathLst>
            </a:custGeom>
            <a:solidFill>
              <a:schemeClr val="lt1">
                <a:alpha val="89411"/>
              </a:schemeClr>
            </a:solidFill>
            <a:ln w="12700" cap="flat" cmpd="sng">
              <a:solidFill>
                <a:srgbClr val="883A35"/>
              </a:solidFill>
              <a:prstDash val="solid"/>
              <a:miter lim="800000"/>
              <a:headEnd type="none" w="sm" len="sm"/>
              <a:tailEnd type="none" w="sm" len="sm"/>
            </a:ln>
          </p:spPr>
          <p:txBody>
            <a:bodyPr spcFirstLastPara="1" wrap="square" lIns="180000" tIns="437375" rIns="324000" bIns="149350" anchor="t" anchorCtr="0">
              <a:noAutofit/>
            </a:bodyPr>
            <a:lstStyle/>
            <a:p>
              <a:pPr marL="0" lvl="0" indent="0" algn="l" rtl="0">
                <a:spcBef>
                  <a:spcPts val="0"/>
                </a:spcBef>
                <a:spcAft>
                  <a:spcPts val="0"/>
                </a:spcAft>
                <a:buClr>
                  <a:schemeClr val="dk1"/>
                </a:buClr>
                <a:buSzPts val="2000"/>
                <a:buFont typeface="Arial"/>
                <a:buNone/>
              </a:pPr>
              <a:r>
                <a:rPr lang="en-US" sz="2000">
                  <a:solidFill>
                    <a:schemeClr val="dk1"/>
                  </a:solidFill>
                </a:rPr>
                <a:t>The concentration gradient between the source and receptor cell drives the contaminant by a process called diffusion  </a:t>
              </a:r>
              <a:endParaRPr sz="1400" b="0" i="0" u="none" strike="noStrike" cap="none">
                <a:solidFill>
                  <a:srgbClr val="000000"/>
                </a:solidFill>
                <a:latin typeface="Arial"/>
                <a:ea typeface="Arial"/>
                <a:cs typeface="Arial"/>
                <a:sym typeface="Arial"/>
              </a:endParaRPr>
            </a:p>
          </p:txBody>
        </p:sp>
        <p:sp>
          <p:nvSpPr>
            <p:cNvPr id="281" name="Google Shape;281;p22"/>
            <p:cNvSpPr/>
            <p:nvPr/>
          </p:nvSpPr>
          <p:spPr>
            <a:xfrm>
              <a:off x="2838604" y="665191"/>
              <a:ext cx="4364682" cy="649440"/>
            </a:xfrm>
            <a:custGeom>
              <a:avLst/>
              <a:gdLst/>
              <a:ahLst/>
              <a:cxnLst/>
              <a:rect l="l" t="t" r="r" b="b"/>
              <a:pathLst>
                <a:path w="3352016" h="649440" extrusionOk="0">
                  <a:moveTo>
                    <a:pt x="0" y="108242"/>
                  </a:moveTo>
                  <a:cubicBezTo>
                    <a:pt x="0" y="48462"/>
                    <a:pt x="48462" y="0"/>
                    <a:pt x="108242" y="0"/>
                  </a:cubicBezTo>
                  <a:lnTo>
                    <a:pt x="3243774" y="0"/>
                  </a:lnTo>
                  <a:cubicBezTo>
                    <a:pt x="3303554" y="0"/>
                    <a:pt x="3352016" y="48462"/>
                    <a:pt x="3352016" y="108242"/>
                  </a:cubicBezTo>
                  <a:lnTo>
                    <a:pt x="3352016" y="541198"/>
                  </a:lnTo>
                  <a:cubicBezTo>
                    <a:pt x="3352016" y="600978"/>
                    <a:pt x="3303554" y="649440"/>
                    <a:pt x="3243774" y="649440"/>
                  </a:cubicBezTo>
                  <a:lnTo>
                    <a:pt x="108242" y="649440"/>
                  </a:lnTo>
                  <a:cubicBezTo>
                    <a:pt x="48462" y="649440"/>
                    <a:pt x="0" y="600978"/>
                    <a:pt x="0" y="541198"/>
                  </a:cubicBezTo>
                  <a:lnTo>
                    <a:pt x="0" y="108242"/>
                  </a:lnTo>
                  <a:close/>
                </a:path>
              </a:pathLst>
            </a:custGeom>
            <a:solidFill>
              <a:srgbClr val="883A35"/>
            </a:solidFill>
            <a:ln w="12700" cap="flat" cmpd="sng">
              <a:solidFill>
                <a:schemeClr val="lt1"/>
              </a:solidFill>
              <a:prstDash val="solid"/>
              <a:miter lim="800000"/>
              <a:headEnd type="none" w="sm" len="sm"/>
              <a:tailEnd type="none" w="sm" len="sm"/>
            </a:ln>
          </p:spPr>
          <p:txBody>
            <a:bodyPr spcFirstLastPara="1" wrap="square" lIns="158400" tIns="31700" rIns="158400" bIns="31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Working Principle</a:t>
              </a:r>
              <a:endParaRPr sz="2400" b="0" i="0" u="none" strike="noStrike" cap="none">
                <a:solidFill>
                  <a:schemeClr val="lt1"/>
                </a:solidFill>
                <a:latin typeface="Arial"/>
                <a:ea typeface="Arial"/>
                <a:cs typeface="Arial"/>
                <a:sym typeface="Arial"/>
              </a:endParaRPr>
            </a:p>
          </p:txBody>
        </p:sp>
      </p:grpSp>
      <p:sp>
        <p:nvSpPr>
          <p:cNvPr id="282" name="Google Shape;282;p22"/>
          <p:cNvSpPr txBox="1"/>
          <p:nvPr/>
        </p:nvSpPr>
        <p:spPr>
          <a:xfrm>
            <a:off x="5472001" y="3761481"/>
            <a:ext cx="3599534"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Aqueous phase</a:t>
            </a:r>
            <a:endParaRPr sz="1400" b="1" i="0" u="none" strike="noStrike" cap="none">
              <a:solidFill>
                <a:schemeClr val="dk1"/>
              </a:solidFill>
              <a:latin typeface="Arial"/>
              <a:ea typeface="Arial"/>
              <a:cs typeface="Arial"/>
              <a:sym typeface="Arial"/>
            </a:endParaRPr>
          </a:p>
        </p:txBody>
      </p:sp>
      <p:grpSp>
        <p:nvGrpSpPr>
          <p:cNvPr id="283" name="Google Shape;283;p22"/>
          <p:cNvGrpSpPr/>
          <p:nvPr/>
        </p:nvGrpSpPr>
        <p:grpSpPr>
          <a:xfrm>
            <a:off x="130725" y="3862776"/>
            <a:ext cx="5136643" cy="2848228"/>
            <a:chOff x="2682954" y="665190"/>
            <a:chExt cx="5204299" cy="3339463"/>
          </a:xfrm>
        </p:grpSpPr>
        <p:sp>
          <p:nvSpPr>
            <p:cNvPr id="284" name="Google Shape;284;p22"/>
            <p:cNvSpPr/>
            <p:nvPr/>
          </p:nvSpPr>
          <p:spPr>
            <a:xfrm>
              <a:off x="2682954" y="989909"/>
              <a:ext cx="5204299" cy="3014744"/>
            </a:xfrm>
            <a:custGeom>
              <a:avLst/>
              <a:gdLst/>
              <a:ahLst/>
              <a:cxnLst/>
              <a:rect l="l" t="t" r="r" b="b"/>
              <a:pathLst>
                <a:path w="4788595" h="4158000" extrusionOk="0">
                  <a:moveTo>
                    <a:pt x="0" y="0"/>
                  </a:moveTo>
                  <a:lnTo>
                    <a:pt x="4788595" y="0"/>
                  </a:lnTo>
                  <a:lnTo>
                    <a:pt x="4788595" y="4158000"/>
                  </a:lnTo>
                  <a:lnTo>
                    <a:pt x="0" y="4158000"/>
                  </a:lnTo>
                  <a:lnTo>
                    <a:pt x="0" y="0"/>
                  </a:lnTo>
                  <a:close/>
                </a:path>
              </a:pathLst>
            </a:custGeom>
            <a:solidFill>
              <a:schemeClr val="lt1">
                <a:alpha val="89411"/>
              </a:schemeClr>
            </a:solidFill>
            <a:ln w="12700" cap="flat" cmpd="sng">
              <a:solidFill>
                <a:srgbClr val="883A35"/>
              </a:solidFill>
              <a:prstDash val="solid"/>
              <a:miter lim="800000"/>
              <a:headEnd type="none" w="sm" len="sm"/>
              <a:tailEnd type="none" w="sm" len="sm"/>
            </a:ln>
          </p:spPr>
          <p:txBody>
            <a:bodyPr spcFirstLastPara="1" wrap="square" lIns="180000" tIns="437375" rIns="324000" bIns="14935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a:solidFill>
                    <a:schemeClr val="dk1"/>
                  </a:solidFill>
                </a:rPr>
                <a:t>Determination of diffusion coefficient of VOCs in both aqueous and vapor phase </a:t>
              </a:r>
              <a:endParaRPr sz="2000" b="0" i="0" u="none" strike="noStrike" cap="none">
                <a:solidFill>
                  <a:schemeClr val="dk1"/>
                </a:solidFill>
                <a:latin typeface="Arial"/>
                <a:ea typeface="Arial"/>
                <a:cs typeface="Arial"/>
                <a:sym typeface="Arial"/>
              </a:endParaRPr>
            </a:p>
          </p:txBody>
        </p:sp>
        <p:sp>
          <p:nvSpPr>
            <p:cNvPr id="285" name="Google Shape;285;p22"/>
            <p:cNvSpPr/>
            <p:nvPr/>
          </p:nvSpPr>
          <p:spPr>
            <a:xfrm>
              <a:off x="2838604" y="665190"/>
              <a:ext cx="4364682" cy="649440"/>
            </a:xfrm>
            <a:custGeom>
              <a:avLst/>
              <a:gdLst/>
              <a:ahLst/>
              <a:cxnLst/>
              <a:rect l="l" t="t" r="r" b="b"/>
              <a:pathLst>
                <a:path w="3352016" h="649440" extrusionOk="0">
                  <a:moveTo>
                    <a:pt x="0" y="108242"/>
                  </a:moveTo>
                  <a:cubicBezTo>
                    <a:pt x="0" y="48462"/>
                    <a:pt x="48462" y="0"/>
                    <a:pt x="108242" y="0"/>
                  </a:cubicBezTo>
                  <a:lnTo>
                    <a:pt x="3243774" y="0"/>
                  </a:lnTo>
                  <a:cubicBezTo>
                    <a:pt x="3303554" y="0"/>
                    <a:pt x="3352016" y="48462"/>
                    <a:pt x="3352016" y="108242"/>
                  </a:cubicBezTo>
                  <a:lnTo>
                    <a:pt x="3352016" y="541198"/>
                  </a:lnTo>
                  <a:cubicBezTo>
                    <a:pt x="3352016" y="600978"/>
                    <a:pt x="3303554" y="649440"/>
                    <a:pt x="3243774" y="649440"/>
                  </a:cubicBezTo>
                  <a:lnTo>
                    <a:pt x="108242" y="649440"/>
                  </a:lnTo>
                  <a:cubicBezTo>
                    <a:pt x="48462" y="649440"/>
                    <a:pt x="0" y="600978"/>
                    <a:pt x="0" y="541198"/>
                  </a:cubicBezTo>
                  <a:lnTo>
                    <a:pt x="0" y="108242"/>
                  </a:lnTo>
                  <a:close/>
                </a:path>
              </a:pathLst>
            </a:custGeom>
            <a:solidFill>
              <a:srgbClr val="883A35"/>
            </a:solidFill>
            <a:ln w="12700" cap="flat" cmpd="sng">
              <a:solidFill>
                <a:schemeClr val="lt1"/>
              </a:solidFill>
              <a:prstDash val="solid"/>
              <a:miter lim="800000"/>
              <a:headEnd type="none" w="sm" len="sm"/>
              <a:tailEnd type="none" w="sm" len="sm"/>
            </a:ln>
          </p:spPr>
          <p:txBody>
            <a:bodyPr spcFirstLastPara="1" wrap="square" lIns="158400" tIns="31700" rIns="158400" bIns="31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Application</a:t>
              </a:r>
              <a:endParaRPr sz="2400" b="0" i="0" u="none" strike="noStrike" cap="none">
                <a:solidFill>
                  <a:schemeClr val="lt1"/>
                </a:solidFill>
                <a:latin typeface="Arial"/>
                <a:ea typeface="Arial"/>
                <a:cs typeface="Arial"/>
                <a:sym typeface="Arial"/>
              </a:endParaRPr>
            </a:p>
          </p:txBody>
        </p:sp>
      </p:grpSp>
      <p:pic>
        <p:nvPicPr>
          <p:cNvPr id="286" name="Google Shape;286;p22" descr="DSC_0028.jpg"/>
          <p:cNvPicPr preferRelativeResize="0"/>
          <p:nvPr/>
        </p:nvPicPr>
        <p:blipFill rotWithShape="1">
          <a:blip r:embed="rId3">
            <a:alphaModFix/>
          </a:blip>
          <a:srcRect b="21280"/>
          <a:stretch/>
        </p:blipFill>
        <p:spPr>
          <a:xfrm>
            <a:off x="5593430" y="1396802"/>
            <a:ext cx="3390313" cy="2273173"/>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pic>
        <p:nvPicPr>
          <p:cNvPr id="287" name="Google Shape;287;p22" descr="DSC_0029.jpg"/>
          <p:cNvPicPr preferRelativeResize="0"/>
          <p:nvPr/>
        </p:nvPicPr>
        <p:blipFill rotWithShape="1">
          <a:blip r:embed="rId4">
            <a:alphaModFix/>
          </a:blip>
          <a:srcRect l="2770" b="29527"/>
          <a:stretch/>
        </p:blipFill>
        <p:spPr>
          <a:xfrm>
            <a:off x="5635634" y="4195998"/>
            <a:ext cx="3341091" cy="2239080"/>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
        <p:nvSpPr>
          <p:cNvPr id="288" name="Google Shape;288;p22"/>
          <p:cNvSpPr txBox="1"/>
          <p:nvPr/>
        </p:nvSpPr>
        <p:spPr>
          <a:xfrm>
            <a:off x="5544466" y="6520473"/>
            <a:ext cx="3599534"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Vapour phase</a:t>
            </a:r>
            <a:endParaRPr sz="1400" b="1" i="0" u="none" strike="noStrike" cap="non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3"/>
          <p:cNvSpPr txBox="1">
            <a:spLocks noGrp="1"/>
          </p:cNvSpPr>
          <p:nvPr>
            <p:ph type="title"/>
          </p:nvPr>
        </p:nvSpPr>
        <p:spPr>
          <a:xfrm>
            <a:off x="1" y="72006"/>
            <a:ext cx="7737230" cy="100802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41812"/>
              </a:buClr>
              <a:buSzPts val="3600"/>
              <a:buFont typeface="Arial"/>
              <a:buNone/>
            </a:pPr>
            <a:r>
              <a:rPr lang="en-US" sz="3600"/>
              <a:t>Fabricated Carbon dioxide Diffusion cells</a:t>
            </a:r>
            <a:endParaRPr/>
          </a:p>
        </p:txBody>
      </p:sp>
      <p:grpSp>
        <p:nvGrpSpPr>
          <p:cNvPr id="294" name="Google Shape;294;p23"/>
          <p:cNvGrpSpPr/>
          <p:nvPr/>
        </p:nvGrpSpPr>
        <p:grpSpPr>
          <a:xfrm>
            <a:off x="130523" y="1146455"/>
            <a:ext cx="5256725" cy="2749055"/>
            <a:chOff x="2682954" y="665191"/>
            <a:chExt cx="5204299" cy="3223203"/>
          </a:xfrm>
        </p:grpSpPr>
        <p:sp>
          <p:nvSpPr>
            <p:cNvPr id="295" name="Google Shape;295;p23"/>
            <p:cNvSpPr/>
            <p:nvPr/>
          </p:nvSpPr>
          <p:spPr>
            <a:xfrm>
              <a:off x="2682954" y="989910"/>
              <a:ext cx="5204299" cy="2898484"/>
            </a:xfrm>
            <a:custGeom>
              <a:avLst/>
              <a:gdLst/>
              <a:ahLst/>
              <a:cxnLst/>
              <a:rect l="l" t="t" r="r" b="b"/>
              <a:pathLst>
                <a:path w="4788595" h="4158000" extrusionOk="0">
                  <a:moveTo>
                    <a:pt x="0" y="0"/>
                  </a:moveTo>
                  <a:lnTo>
                    <a:pt x="4788595" y="0"/>
                  </a:lnTo>
                  <a:lnTo>
                    <a:pt x="4788595" y="4158000"/>
                  </a:lnTo>
                  <a:lnTo>
                    <a:pt x="0" y="4158000"/>
                  </a:lnTo>
                  <a:lnTo>
                    <a:pt x="0" y="0"/>
                  </a:lnTo>
                  <a:close/>
                </a:path>
              </a:pathLst>
            </a:custGeom>
            <a:solidFill>
              <a:schemeClr val="lt1">
                <a:alpha val="89411"/>
              </a:schemeClr>
            </a:solidFill>
            <a:ln w="12700" cap="flat" cmpd="sng">
              <a:solidFill>
                <a:srgbClr val="883A35"/>
              </a:solidFill>
              <a:prstDash val="solid"/>
              <a:miter lim="800000"/>
              <a:headEnd type="none" w="sm" len="sm"/>
              <a:tailEnd type="none" w="sm" len="sm"/>
            </a:ln>
          </p:spPr>
          <p:txBody>
            <a:bodyPr spcFirstLastPara="1" wrap="square" lIns="180000" tIns="437375" rIns="324000" bIns="14935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a:t>The carbon dioxide sensors kept at the source and receiver end measures the variation in the concentration of gas and hence the rate of diffusion</a:t>
              </a:r>
              <a:endParaRPr sz="1800" b="0" i="0" u="none" strike="noStrike" cap="none">
                <a:solidFill>
                  <a:srgbClr val="000000"/>
                </a:solidFill>
                <a:latin typeface="Arial"/>
                <a:ea typeface="Arial"/>
                <a:cs typeface="Arial"/>
                <a:sym typeface="Arial"/>
              </a:endParaRPr>
            </a:p>
          </p:txBody>
        </p:sp>
        <p:sp>
          <p:nvSpPr>
            <p:cNvPr id="296" name="Google Shape;296;p23"/>
            <p:cNvSpPr/>
            <p:nvPr/>
          </p:nvSpPr>
          <p:spPr>
            <a:xfrm>
              <a:off x="2838604" y="665191"/>
              <a:ext cx="4364682" cy="649440"/>
            </a:xfrm>
            <a:custGeom>
              <a:avLst/>
              <a:gdLst/>
              <a:ahLst/>
              <a:cxnLst/>
              <a:rect l="l" t="t" r="r" b="b"/>
              <a:pathLst>
                <a:path w="3352016" h="649440" extrusionOk="0">
                  <a:moveTo>
                    <a:pt x="0" y="108242"/>
                  </a:moveTo>
                  <a:cubicBezTo>
                    <a:pt x="0" y="48462"/>
                    <a:pt x="48462" y="0"/>
                    <a:pt x="108242" y="0"/>
                  </a:cubicBezTo>
                  <a:lnTo>
                    <a:pt x="3243774" y="0"/>
                  </a:lnTo>
                  <a:cubicBezTo>
                    <a:pt x="3303554" y="0"/>
                    <a:pt x="3352016" y="48462"/>
                    <a:pt x="3352016" y="108242"/>
                  </a:cubicBezTo>
                  <a:lnTo>
                    <a:pt x="3352016" y="541198"/>
                  </a:lnTo>
                  <a:cubicBezTo>
                    <a:pt x="3352016" y="600978"/>
                    <a:pt x="3303554" y="649440"/>
                    <a:pt x="3243774" y="649440"/>
                  </a:cubicBezTo>
                  <a:lnTo>
                    <a:pt x="108242" y="649440"/>
                  </a:lnTo>
                  <a:cubicBezTo>
                    <a:pt x="48462" y="649440"/>
                    <a:pt x="0" y="600978"/>
                    <a:pt x="0" y="541198"/>
                  </a:cubicBezTo>
                  <a:lnTo>
                    <a:pt x="0" y="108242"/>
                  </a:lnTo>
                  <a:close/>
                </a:path>
              </a:pathLst>
            </a:custGeom>
            <a:solidFill>
              <a:srgbClr val="883A35"/>
            </a:solidFill>
            <a:ln w="12700" cap="flat" cmpd="sng">
              <a:solidFill>
                <a:schemeClr val="lt1"/>
              </a:solidFill>
              <a:prstDash val="solid"/>
              <a:miter lim="800000"/>
              <a:headEnd type="none" w="sm" len="sm"/>
              <a:tailEnd type="none" w="sm" len="sm"/>
            </a:ln>
          </p:spPr>
          <p:txBody>
            <a:bodyPr spcFirstLastPara="1" wrap="square" lIns="158400" tIns="31700" rIns="158400" bIns="31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Working Principle</a:t>
              </a:r>
              <a:endParaRPr sz="2400" b="0" i="0" u="none" strike="noStrike" cap="none">
                <a:solidFill>
                  <a:schemeClr val="lt1"/>
                </a:solidFill>
                <a:latin typeface="Arial"/>
                <a:ea typeface="Arial"/>
                <a:cs typeface="Arial"/>
                <a:sym typeface="Arial"/>
              </a:endParaRPr>
            </a:p>
          </p:txBody>
        </p:sp>
      </p:grpSp>
      <p:grpSp>
        <p:nvGrpSpPr>
          <p:cNvPr id="297" name="Google Shape;297;p23"/>
          <p:cNvGrpSpPr/>
          <p:nvPr/>
        </p:nvGrpSpPr>
        <p:grpSpPr>
          <a:xfrm>
            <a:off x="10057" y="3862775"/>
            <a:ext cx="5256725" cy="2848212"/>
            <a:chOff x="2682954" y="665190"/>
            <a:chExt cx="5204299" cy="3339463"/>
          </a:xfrm>
        </p:grpSpPr>
        <p:sp>
          <p:nvSpPr>
            <p:cNvPr id="298" name="Google Shape;298;p23"/>
            <p:cNvSpPr/>
            <p:nvPr/>
          </p:nvSpPr>
          <p:spPr>
            <a:xfrm>
              <a:off x="2682954" y="989909"/>
              <a:ext cx="5204299" cy="3014744"/>
            </a:xfrm>
            <a:custGeom>
              <a:avLst/>
              <a:gdLst/>
              <a:ahLst/>
              <a:cxnLst/>
              <a:rect l="l" t="t" r="r" b="b"/>
              <a:pathLst>
                <a:path w="4788595" h="4158000" extrusionOk="0">
                  <a:moveTo>
                    <a:pt x="0" y="0"/>
                  </a:moveTo>
                  <a:lnTo>
                    <a:pt x="4788595" y="0"/>
                  </a:lnTo>
                  <a:lnTo>
                    <a:pt x="4788595" y="4158000"/>
                  </a:lnTo>
                  <a:lnTo>
                    <a:pt x="0" y="4158000"/>
                  </a:lnTo>
                  <a:lnTo>
                    <a:pt x="0" y="0"/>
                  </a:lnTo>
                  <a:close/>
                </a:path>
              </a:pathLst>
            </a:custGeom>
            <a:solidFill>
              <a:schemeClr val="lt1">
                <a:alpha val="89411"/>
              </a:schemeClr>
            </a:solidFill>
            <a:ln w="12700" cap="flat" cmpd="sng">
              <a:solidFill>
                <a:srgbClr val="883A35"/>
              </a:solidFill>
              <a:prstDash val="solid"/>
              <a:miter lim="800000"/>
              <a:headEnd type="none" w="sm" len="sm"/>
              <a:tailEnd type="none" w="sm" len="sm"/>
            </a:ln>
          </p:spPr>
          <p:txBody>
            <a:bodyPr spcFirstLastPara="1" wrap="square" lIns="180000" tIns="437375" rIns="324000" bIns="14935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a:solidFill>
                    <a:schemeClr val="dk1"/>
                  </a:solidFill>
                </a:rPr>
                <a:t>To estimate the coefficient of carbon dioxide gas diffusion through a compacted geomaterial</a:t>
              </a:r>
              <a:endParaRPr sz="2000" b="0" i="0" u="none" strike="noStrike" cap="none">
                <a:solidFill>
                  <a:schemeClr val="dk1"/>
                </a:solidFill>
                <a:latin typeface="Arial"/>
                <a:ea typeface="Arial"/>
                <a:cs typeface="Arial"/>
                <a:sym typeface="Arial"/>
              </a:endParaRPr>
            </a:p>
          </p:txBody>
        </p:sp>
        <p:sp>
          <p:nvSpPr>
            <p:cNvPr id="299" name="Google Shape;299;p23"/>
            <p:cNvSpPr/>
            <p:nvPr/>
          </p:nvSpPr>
          <p:spPr>
            <a:xfrm>
              <a:off x="2838604" y="665190"/>
              <a:ext cx="4364682" cy="649440"/>
            </a:xfrm>
            <a:custGeom>
              <a:avLst/>
              <a:gdLst/>
              <a:ahLst/>
              <a:cxnLst/>
              <a:rect l="l" t="t" r="r" b="b"/>
              <a:pathLst>
                <a:path w="3352016" h="649440" extrusionOk="0">
                  <a:moveTo>
                    <a:pt x="0" y="108242"/>
                  </a:moveTo>
                  <a:cubicBezTo>
                    <a:pt x="0" y="48462"/>
                    <a:pt x="48462" y="0"/>
                    <a:pt x="108242" y="0"/>
                  </a:cubicBezTo>
                  <a:lnTo>
                    <a:pt x="3243774" y="0"/>
                  </a:lnTo>
                  <a:cubicBezTo>
                    <a:pt x="3303554" y="0"/>
                    <a:pt x="3352016" y="48462"/>
                    <a:pt x="3352016" y="108242"/>
                  </a:cubicBezTo>
                  <a:lnTo>
                    <a:pt x="3352016" y="541198"/>
                  </a:lnTo>
                  <a:cubicBezTo>
                    <a:pt x="3352016" y="600978"/>
                    <a:pt x="3303554" y="649440"/>
                    <a:pt x="3243774" y="649440"/>
                  </a:cubicBezTo>
                  <a:lnTo>
                    <a:pt x="108242" y="649440"/>
                  </a:lnTo>
                  <a:cubicBezTo>
                    <a:pt x="48462" y="649440"/>
                    <a:pt x="0" y="600978"/>
                    <a:pt x="0" y="541198"/>
                  </a:cubicBezTo>
                  <a:lnTo>
                    <a:pt x="0" y="108242"/>
                  </a:lnTo>
                  <a:close/>
                </a:path>
              </a:pathLst>
            </a:custGeom>
            <a:solidFill>
              <a:srgbClr val="883A35"/>
            </a:solidFill>
            <a:ln w="12700" cap="flat" cmpd="sng">
              <a:solidFill>
                <a:schemeClr val="lt1"/>
              </a:solidFill>
              <a:prstDash val="solid"/>
              <a:miter lim="800000"/>
              <a:headEnd type="none" w="sm" len="sm"/>
              <a:tailEnd type="none" w="sm" len="sm"/>
            </a:ln>
          </p:spPr>
          <p:txBody>
            <a:bodyPr spcFirstLastPara="1" wrap="square" lIns="158400" tIns="31700" rIns="158400" bIns="31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Application</a:t>
              </a:r>
              <a:endParaRPr sz="2400" b="0" i="0" u="none" strike="noStrike" cap="none">
                <a:solidFill>
                  <a:schemeClr val="lt1"/>
                </a:solidFill>
                <a:latin typeface="Arial"/>
                <a:ea typeface="Arial"/>
                <a:cs typeface="Arial"/>
                <a:sym typeface="Arial"/>
              </a:endParaRPr>
            </a:p>
          </p:txBody>
        </p:sp>
      </p:grpSp>
      <p:pic>
        <p:nvPicPr>
          <p:cNvPr id="300" name="Google Shape;300;p23"/>
          <p:cNvPicPr preferRelativeResize="0"/>
          <p:nvPr/>
        </p:nvPicPr>
        <p:blipFill rotWithShape="1">
          <a:blip r:embed="rId3">
            <a:alphaModFix/>
          </a:blip>
          <a:srcRect/>
          <a:stretch/>
        </p:blipFill>
        <p:spPr>
          <a:xfrm>
            <a:off x="5561046" y="1553999"/>
            <a:ext cx="3295214" cy="2196810"/>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
        <p:nvSpPr>
          <p:cNvPr id="301" name="Google Shape;301;p23"/>
          <p:cNvSpPr txBox="1"/>
          <p:nvPr/>
        </p:nvSpPr>
        <p:spPr>
          <a:xfrm>
            <a:off x="5472001" y="3854786"/>
            <a:ext cx="3599534"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Carbon dioxide diffusion measurement</a:t>
            </a:r>
            <a:endParaRPr sz="1400" b="1"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5"/>
          <p:cNvSpPr txBox="1">
            <a:spLocks noGrp="1"/>
          </p:cNvSpPr>
          <p:nvPr>
            <p:ph type="title"/>
          </p:nvPr>
        </p:nvSpPr>
        <p:spPr>
          <a:xfrm>
            <a:off x="1" y="-12402"/>
            <a:ext cx="8626198" cy="100802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41812"/>
              </a:buClr>
              <a:buSzPts val="3600"/>
              <a:buFont typeface="Arial"/>
              <a:buNone/>
            </a:pPr>
            <a:r>
              <a:rPr lang="en-US" sz="3600"/>
              <a:t>Fourier Transform Infrared Spectrometer</a:t>
            </a:r>
            <a:endParaRPr/>
          </a:p>
        </p:txBody>
      </p:sp>
      <p:grpSp>
        <p:nvGrpSpPr>
          <p:cNvPr id="52" name="Google Shape;52;p5"/>
          <p:cNvGrpSpPr/>
          <p:nvPr/>
        </p:nvGrpSpPr>
        <p:grpSpPr>
          <a:xfrm>
            <a:off x="130537" y="921374"/>
            <a:ext cx="5166828" cy="2749070"/>
            <a:chOff x="2682954" y="665191"/>
            <a:chExt cx="5204299" cy="3223203"/>
          </a:xfrm>
        </p:grpSpPr>
        <p:sp>
          <p:nvSpPr>
            <p:cNvPr id="53" name="Google Shape;53;p5"/>
            <p:cNvSpPr/>
            <p:nvPr/>
          </p:nvSpPr>
          <p:spPr>
            <a:xfrm>
              <a:off x="2682954" y="989910"/>
              <a:ext cx="5204299" cy="2898484"/>
            </a:xfrm>
            <a:custGeom>
              <a:avLst/>
              <a:gdLst/>
              <a:ahLst/>
              <a:cxnLst/>
              <a:rect l="l" t="t" r="r" b="b"/>
              <a:pathLst>
                <a:path w="4788595" h="4158000" extrusionOk="0">
                  <a:moveTo>
                    <a:pt x="0" y="0"/>
                  </a:moveTo>
                  <a:lnTo>
                    <a:pt x="4788595" y="0"/>
                  </a:lnTo>
                  <a:lnTo>
                    <a:pt x="4788595" y="4158000"/>
                  </a:lnTo>
                  <a:lnTo>
                    <a:pt x="0" y="4158000"/>
                  </a:lnTo>
                  <a:lnTo>
                    <a:pt x="0" y="0"/>
                  </a:lnTo>
                  <a:close/>
                </a:path>
              </a:pathLst>
            </a:custGeom>
            <a:solidFill>
              <a:schemeClr val="lt1">
                <a:alpha val="89411"/>
              </a:schemeClr>
            </a:solidFill>
            <a:ln w="12700" cap="flat" cmpd="sng">
              <a:solidFill>
                <a:srgbClr val="883A35"/>
              </a:solidFill>
              <a:prstDash val="solid"/>
              <a:miter lim="800000"/>
              <a:headEnd type="none" w="sm" len="sm"/>
              <a:tailEnd type="none" w="sm" len="sm"/>
            </a:ln>
          </p:spPr>
          <p:txBody>
            <a:bodyPr spcFirstLastPara="1" wrap="square" lIns="180000" tIns="437375" rIns="324000" bIns="14935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The chemical bonds present in the material absorbs the infrared radiation at corresponding  wavelength.</a:t>
              </a:r>
              <a:endParaRPr sz="2000" b="0" i="0" u="none" strike="noStrike" cap="none">
                <a:solidFill>
                  <a:schemeClr val="dk1"/>
                </a:solidFill>
                <a:latin typeface="Arial"/>
                <a:ea typeface="Arial"/>
                <a:cs typeface="Arial"/>
                <a:sym typeface="Arial"/>
              </a:endParaRPr>
            </a:p>
          </p:txBody>
        </p:sp>
        <p:sp>
          <p:nvSpPr>
            <p:cNvPr id="54" name="Google Shape;54;p5"/>
            <p:cNvSpPr/>
            <p:nvPr/>
          </p:nvSpPr>
          <p:spPr>
            <a:xfrm>
              <a:off x="2838604" y="665191"/>
              <a:ext cx="4364682" cy="649440"/>
            </a:xfrm>
            <a:custGeom>
              <a:avLst/>
              <a:gdLst/>
              <a:ahLst/>
              <a:cxnLst/>
              <a:rect l="l" t="t" r="r" b="b"/>
              <a:pathLst>
                <a:path w="3352016" h="649440" extrusionOk="0">
                  <a:moveTo>
                    <a:pt x="0" y="108242"/>
                  </a:moveTo>
                  <a:cubicBezTo>
                    <a:pt x="0" y="48462"/>
                    <a:pt x="48462" y="0"/>
                    <a:pt x="108242" y="0"/>
                  </a:cubicBezTo>
                  <a:lnTo>
                    <a:pt x="3243774" y="0"/>
                  </a:lnTo>
                  <a:cubicBezTo>
                    <a:pt x="3303554" y="0"/>
                    <a:pt x="3352016" y="48462"/>
                    <a:pt x="3352016" y="108242"/>
                  </a:cubicBezTo>
                  <a:lnTo>
                    <a:pt x="3352016" y="541198"/>
                  </a:lnTo>
                  <a:cubicBezTo>
                    <a:pt x="3352016" y="600978"/>
                    <a:pt x="3303554" y="649440"/>
                    <a:pt x="3243774" y="649440"/>
                  </a:cubicBezTo>
                  <a:lnTo>
                    <a:pt x="108242" y="649440"/>
                  </a:lnTo>
                  <a:cubicBezTo>
                    <a:pt x="48462" y="649440"/>
                    <a:pt x="0" y="600978"/>
                    <a:pt x="0" y="541198"/>
                  </a:cubicBezTo>
                  <a:lnTo>
                    <a:pt x="0" y="108242"/>
                  </a:lnTo>
                  <a:close/>
                </a:path>
              </a:pathLst>
            </a:custGeom>
            <a:solidFill>
              <a:srgbClr val="883A35"/>
            </a:solidFill>
            <a:ln w="12700" cap="flat" cmpd="sng">
              <a:solidFill>
                <a:schemeClr val="lt1"/>
              </a:solidFill>
              <a:prstDash val="solid"/>
              <a:miter lim="800000"/>
              <a:headEnd type="none" w="sm" len="sm"/>
              <a:tailEnd type="none" w="sm" len="sm"/>
            </a:ln>
          </p:spPr>
          <p:txBody>
            <a:bodyPr spcFirstLastPara="1" wrap="square" lIns="158400" tIns="31700" rIns="158400" bIns="31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Working Principle</a:t>
              </a:r>
              <a:endParaRPr sz="2400" b="0" i="0" u="none" strike="noStrike" cap="none">
                <a:solidFill>
                  <a:schemeClr val="lt1"/>
                </a:solidFill>
                <a:latin typeface="Arial"/>
                <a:ea typeface="Arial"/>
                <a:cs typeface="Arial"/>
                <a:sym typeface="Arial"/>
              </a:endParaRPr>
            </a:p>
          </p:txBody>
        </p:sp>
      </p:grpSp>
      <p:sp>
        <p:nvSpPr>
          <p:cNvPr id="55" name="Google Shape;55;p5"/>
          <p:cNvSpPr txBox="1"/>
          <p:nvPr/>
        </p:nvSpPr>
        <p:spPr>
          <a:xfrm>
            <a:off x="5536096" y="3759965"/>
            <a:ext cx="3260100" cy="305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FTIR instrument</a:t>
            </a:r>
            <a:endParaRPr sz="1400" b="1" i="0" u="none" strike="noStrike" cap="none">
              <a:solidFill>
                <a:schemeClr val="dk1"/>
              </a:solidFill>
              <a:latin typeface="Arial"/>
              <a:ea typeface="Arial"/>
              <a:cs typeface="Arial"/>
              <a:sym typeface="Arial"/>
            </a:endParaRPr>
          </a:p>
        </p:txBody>
      </p:sp>
      <p:grpSp>
        <p:nvGrpSpPr>
          <p:cNvPr id="56" name="Google Shape;56;p5"/>
          <p:cNvGrpSpPr/>
          <p:nvPr/>
        </p:nvGrpSpPr>
        <p:grpSpPr>
          <a:xfrm>
            <a:off x="130589" y="3873951"/>
            <a:ext cx="5166828" cy="2848228"/>
            <a:chOff x="2682954" y="665190"/>
            <a:chExt cx="5204299" cy="3339463"/>
          </a:xfrm>
        </p:grpSpPr>
        <p:sp>
          <p:nvSpPr>
            <p:cNvPr id="57" name="Google Shape;57;p5"/>
            <p:cNvSpPr/>
            <p:nvPr/>
          </p:nvSpPr>
          <p:spPr>
            <a:xfrm>
              <a:off x="2682954" y="989909"/>
              <a:ext cx="5204299" cy="3014744"/>
            </a:xfrm>
            <a:custGeom>
              <a:avLst/>
              <a:gdLst/>
              <a:ahLst/>
              <a:cxnLst/>
              <a:rect l="l" t="t" r="r" b="b"/>
              <a:pathLst>
                <a:path w="4788595" h="4158000" extrusionOk="0">
                  <a:moveTo>
                    <a:pt x="0" y="0"/>
                  </a:moveTo>
                  <a:lnTo>
                    <a:pt x="4788595" y="0"/>
                  </a:lnTo>
                  <a:lnTo>
                    <a:pt x="4788595" y="4158000"/>
                  </a:lnTo>
                  <a:lnTo>
                    <a:pt x="0" y="4158000"/>
                  </a:lnTo>
                  <a:lnTo>
                    <a:pt x="0" y="0"/>
                  </a:lnTo>
                  <a:close/>
                </a:path>
              </a:pathLst>
            </a:custGeom>
            <a:solidFill>
              <a:schemeClr val="lt1">
                <a:alpha val="89411"/>
              </a:schemeClr>
            </a:solidFill>
            <a:ln w="12700" cap="flat" cmpd="sng">
              <a:solidFill>
                <a:srgbClr val="883A35"/>
              </a:solidFill>
              <a:prstDash val="solid"/>
              <a:miter lim="800000"/>
              <a:headEnd type="none" w="sm" len="sm"/>
              <a:tailEnd type="none" w="sm" len="sm"/>
            </a:ln>
          </p:spPr>
          <p:txBody>
            <a:bodyPr spcFirstLastPara="1" wrap="square" lIns="180000" tIns="437375" rIns="324000" bIns="14935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To qualitatively determine chemical composition of materials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Forensic analysis, quality control and assurance.</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58" name="Google Shape;58;p5"/>
            <p:cNvSpPr/>
            <p:nvPr/>
          </p:nvSpPr>
          <p:spPr>
            <a:xfrm>
              <a:off x="2838604" y="665190"/>
              <a:ext cx="4364682" cy="649440"/>
            </a:xfrm>
            <a:custGeom>
              <a:avLst/>
              <a:gdLst/>
              <a:ahLst/>
              <a:cxnLst/>
              <a:rect l="l" t="t" r="r" b="b"/>
              <a:pathLst>
                <a:path w="3352016" h="649440" extrusionOk="0">
                  <a:moveTo>
                    <a:pt x="0" y="108242"/>
                  </a:moveTo>
                  <a:cubicBezTo>
                    <a:pt x="0" y="48462"/>
                    <a:pt x="48462" y="0"/>
                    <a:pt x="108242" y="0"/>
                  </a:cubicBezTo>
                  <a:lnTo>
                    <a:pt x="3243774" y="0"/>
                  </a:lnTo>
                  <a:cubicBezTo>
                    <a:pt x="3303554" y="0"/>
                    <a:pt x="3352016" y="48462"/>
                    <a:pt x="3352016" y="108242"/>
                  </a:cubicBezTo>
                  <a:lnTo>
                    <a:pt x="3352016" y="541198"/>
                  </a:lnTo>
                  <a:cubicBezTo>
                    <a:pt x="3352016" y="600978"/>
                    <a:pt x="3303554" y="649440"/>
                    <a:pt x="3243774" y="649440"/>
                  </a:cubicBezTo>
                  <a:lnTo>
                    <a:pt x="108242" y="649440"/>
                  </a:lnTo>
                  <a:cubicBezTo>
                    <a:pt x="48462" y="649440"/>
                    <a:pt x="0" y="600978"/>
                    <a:pt x="0" y="541198"/>
                  </a:cubicBezTo>
                  <a:lnTo>
                    <a:pt x="0" y="108242"/>
                  </a:lnTo>
                  <a:close/>
                </a:path>
              </a:pathLst>
            </a:custGeom>
            <a:solidFill>
              <a:srgbClr val="883A35"/>
            </a:solidFill>
            <a:ln w="12700" cap="flat" cmpd="sng">
              <a:solidFill>
                <a:schemeClr val="lt1"/>
              </a:solidFill>
              <a:prstDash val="solid"/>
              <a:miter lim="800000"/>
              <a:headEnd type="none" w="sm" len="sm"/>
              <a:tailEnd type="none" w="sm" len="sm"/>
            </a:ln>
          </p:spPr>
          <p:txBody>
            <a:bodyPr spcFirstLastPara="1" wrap="square" lIns="158400" tIns="31700" rIns="158400" bIns="31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Application</a:t>
              </a:r>
              <a:endParaRPr sz="2400" b="0" i="0" u="none" strike="noStrike" cap="none">
                <a:solidFill>
                  <a:schemeClr val="lt1"/>
                </a:solidFill>
                <a:latin typeface="Arial"/>
                <a:ea typeface="Arial"/>
                <a:cs typeface="Arial"/>
                <a:sym typeface="Arial"/>
              </a:endParaRPr>
            </a:p>
          </p:txBody>
        </p:sp>
      </p:grpSp>
      <p:sp>
        <p:nvSpPr>
          <p:cNvPr id="59" name="Google Shape;59;p5"/>
          <p:cNvSpPr txBox="1"/>
          <p:nvPr/>
        </p:nvSpPr>
        <p:spPr>
          <a:xfrm>
            <a:off x="5297557" y="6414387"/>
            <a:ext cx="3846443"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FTIR spectra of lime stabilised soils</a:t>
            </a:r>
            <a:endParaRPr sz="1400" b="1" i="0" u="none" strike="noStrike" cap="none">
              <a:solidFill>
                <a:schemeClr val="dk1"/>
              </a:solidFill>
              <a:latin typeface="Arial"/>
              <a:ea typeface="Arial"/>
              <a:cs typeface="Arial"/>
              <a:sym typeface="Arial"/>
            </a:endParaRPr>
          </a:p>
        </p:txBody>
      </p:sp>
      <p:pic>
        <p:nvPicPr>
          <p:cNvPr id="60" name="Google Shape;60;p5" descr="figure10"/>
          <p:cNvPicPr preferRelativeResize="0"/>
          <p:nvPr/>
        </p:nvPicPr>
        <p:blipFill rotWithShape="1">
          <a:blip r:embed="rId3">
            <a:alphaModFix/>
          </a:blip>
          <a:srcRect/>
          <a:stretch/>
        </p:blipFill>
        <p:spPr>
          <a:xfrm>
            <a:off x="5725549" y="4085473"/>
            <a:ext cx="3046302" cy="2371091"/>
          </a:xfrm>
          <a:prstGeom prst="rect">
            <a:avLst/>
          </a:prstGeom>
          <a:noFill/>
          <a:ln>
            <a:noFill/>
          </a:ln>
        </p:spPr>
      </p:pic>
      <p:pic>
        <p:nvPicPr>
          <p:cNvPr id="61" name="Google Shape;61;p5" descr="C:\Users\user\Desktop\IMG_20190514_231758.tif.jpg"/>
          <p:cNvPicPr preferRelativeResize="0"/>
          <p:nvPr/>
        </p:nvPicPr>
        <p:blipFill rotWithShape="1">
          <a:blip r:embed="rId4">
            <a:alphaModFix/>
          </a:blip>
          <a:srcRect/>
          <a:stretch/>
        </p:blipFill>
        <p:spPr>
          <a:xfrm>
            <a:off x="5617000" y="1248650"/>
            <a:ext cx="3260025" cy="2203476"/>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6"/>
          <p:cNvSpPr txBox="1">
            <a:spLocks noGrp="1"/>
          </p:cNvSpPr>
          <p:nvPr>
            <p:ph type="title"/>
          </p:nvPr>
        </p:nvSpPr>
        <p:spPr>
          <a:xfrm>
            <a:off x="1" y="72006"/>
            <a:ext cx="8101261" cy="100802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41812"/>
              </a:buClr>
              <a:buSzPts val="3600"/>
              <a:buFont typeface="Arial"/>
              <a:buNone/>
            </a:pPr>
            <a:r>
              <a:rPr lang="en-US" sz="3600"/>
              <a:t>Helium Gas Pycnometer</a:t>
            </a:r>
            <a:endParaRPr/>
          </a:p>
        </p:txBody>
      </p:sp>
      <p:grpSp>
        <p:nvGrpSpPr>
          <p:cNvPr id="67" name="Google Shape;67;p6"/>
          <p:cNvGrpSpPr/>
          <p:nvPr/>
        </p:nvGrpSpPr>
        <p:grpSpPr>
          <a:xfrm>
            <a:off x="130523" y="921371"/>
            <a:ext cx="5256725" cy="2749055"/>
            <a:chOff x="2682954" y="665191"/>
            <a:chExt cx="5204299" cy="3223203"/>
          </a:xfrm>
        </p:grpSpPr>
        <p:sp>
          <p:nvSpPr>
            <p:cNvPr id="68" name="Google Shape;68;p6"/>
            <p:cNvSpPr/>
            <p:nvPr/>
          </p:nvSpPr>
          <p:spPr>
            <a:xfrm>
              <a:off x="2682954" y="989910"/>
              <a:ext cx="5204299" cy="2898484"/>
            </a:xfrm>
            <a:custGeom>
              <a:avLst/>
              <a:gdLst/>
              <a:ahLst/>
              <a:cxnLst/>
              <a:rect l="l" t="t" r="r" b="b"/>
              <a:pathLst>
                <a:path w="4788595" h="4158000" extrusionOk="0">
                  <a:moveTo>
                    <a:pt x="0" y="0"/>
                  </a:moveTo>
                  <a:lnTo>
                    <a:pt x="4788595" y="0"/>
                  </a:lnTo>
                  <a:lnTo>
                    <a:pt x="4788595" y="4158000"/>
                  </a:lnTo>
                  <a:lnTo>
                    <a:pt x="0" y="4158000"/>
                  </a:lnTo>
                  <a:lnTo>
                    <a:pt x="0" y="0"/>
                  </a:lnTo>
                  <a:close/>
                </a:path>
              </a:pathLst>
            </a:custGeom>
            <a:solidFill>
              <a:schemeClr val="lt1">
                <a:alpha val="89411"/>
              </a:schemeClr>
            </a:solidFill>
            <a:ln w="12700" cap="flat" cmpd="sng">
              <a:solidFill>
                <a:srgbClr val="883A35"/>
              </a:solidFill>
              <a:prstDash val="solid"/>
              <a:miter lim="800000"/>
              <a:headEnd type="none" w="sm" len="sm"/>
              <a:tailEnd type="none" w="sm" len="sm"/>
            </a:ln>
          </p:spPr>
          <p:txBody>
            <a:bodyPr spcFirstLastPara="1" wrap="square" lIns="180000" tIns="437375" rIns="324000" bIns="14935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202122"/>
                  </a:solidFill>
                  <a:latin typeface="Arial"/>
                  <a:ea typeface="Arial"/>
                  <a:cs typeface="Arial"/>
                  <a:sym typeface="Arial"/>
                </a:rPr>
                <a:t>Solid volume is measured by employing gas displacement as per Boyle’s law.</a:t>
              </a:r>
              <a:endParaRPr sz="2100" b="0" i="0" u="none" strike="noStrike" cap="none">
                <a:solidFill>
                  <a:schemeClr val="dk1"/>
                </a:solidFill>
                <a:latin typeface="Calibri"/>
                <a:ea typeface="Calibri"/>
                <a:cs typeface="Calibri"/>
                <a:sym typeface="Calibri"/>
              </a:endParaRPr>
            </a:p>
          </p:txBody>
        </p:sp>
        <p:sp>
          <p:nvSpPr>
            <p:cNvPr id="69" name="Google Shape;69;p6"/>
            <p:cNvSpPr/>
            <p:nvPr/>
          </p:nvSpPr>
          <p:spPr>
            <a:xfrm>
              <a:off x="2838604" y="665191"/>
              <a:ext cx="4364682" cy="649440"/>
            </a:xfrm>
            <a:custGeom>
              <a:avLst/>
              <a:gdLst/>
              <a:ahLst/>
              <a:cxnLst/>
              <a:rect l="l" t="t" r="r" b="b"/>
              <a:pathLst>
                <a:path w="3352016" h="649440" extrusionOk="0">
                  <a:moveTo>
                    <a:pt x="0" y="108242"/>
                  </a:moveTo>
                  <a:cubicBezTo>
                    <a:pt x="0" y="48462"/>
                    <a:pt x="48462" y="0"/>
                    <a:pt x="108242" y="0"/>
                  </a:cubicBezTo>
                  <a:lnTo>
                    <a:pt x="3243774" y="0"/>
                  </a:lnTo>
                  <a:cubicBezTo>
                    <a:pt x="3303554" y="0"/>
                    <a:pt x="3352016" y="48462"/>
                    <a:pt x="3352016" y="108242"/>
                  </a:cubicBezTo>
                  <a:lnTo>
                    <a:pt x="3352016" y="541198"/>
                  </a:lnTo>
                  <a:cubicBezTo>
                    <a:pt x="3352016" y="600978"/>
                    <a:pt x="3303554" y="649440"/>
                    <a:pt x="3243774" y="649440"/>
                  </a:cubicBezTo>
                  <a:lnTo>
                    <a:pt x="108242" y="649440"/>
                  </a:lnTo>
                  <a:cubicBezTo>
                    <a:pt x="48462" y="649440"/>
                    <a:pt x="0" y="600978"/>
                    <a:pt x="0" y="541198"/>
                  </a:cubicBezTo>
                  <a:lnTo>
                    <a:pt x="0" y="108242"/>
                  </a:lnTo>
                  <a:close/>
                </a:path>
              </a:pathLst>
            </a:custGeom>
            <a:solidFill>
              <a:srgbClr val="883A35"/>
            </a:solidFill>
            <a:ln w="12700" cap="flat" cmpd="sng">
              <a:solidFill>
                <a:schemeClr val="lt1"/>
              </a:solidFill>
              <a:prstDash val="solid"/>
              <a:miter lim="800000"/>
              <a:headEnd type="none" w="sm" len="sm"/>
              <a:tailEnd type="none" w="sm" len="sm"/>
            </a:ln>
          </p:spPr>
          <p:txBody>
            <a:bodyPr spcFirstLastPara="1" wrap="square" lIns="158400" tIns="31700" rIns="158400" bIns="31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Working Principle</a:t>
              </a:r>
              <a:endParaRPr sz="2400" b="0" i="0" u="none" strike="noStrike" cap="none">
                <a:solidFill>
                  <a:schemeClr val="lt1"/>
                </a:solidFill>
                <a:latin typeface="Arial"/>
                <a:ea typeface="Arial"/>
                <a:cs typeface="Arial"/>
                <a:sym typeface="Arial"/>
              </a:endParaRPr>
            </a:p>
          </p:txBody>
        </p:sp>
      </p:grpSp>
      <p:grpSp>
        <p:nvGrpSpPr>
          <p:cNvPr id="70" name="Google Shape;70;p6"/>
          <p:cNvGrpSpPr/>
          <p:nvPr/>
        </p:nvGrpSpPr>
        <p:grpSpPr>
          <a:xfrm>
            <a:off x="130523" y="3873951"/>
            <a:ext cx="5256725" cy="2848212"/>
            <a:chOff x="2682954" y="665190"/>
            <a:chExt cx="5204299" cy="3339463"/>
          </a:xfrm>
        </p:grpSpPr>
        <p:sp>
          <p:nvSpPr>
            <p:cNvPr id="71" name="Google Shape;71;p6"/>
            <p:cNvSpPr/>
            <p:nvPr/>
          </p:nvSpPr>
          <p:spPr>
            <a:xfrm>
              <a:off x="2682954" y="989909"/>
              <a:ext cx="5204299" cy="3014744"/>
            </a:xfrm>
            <a:custGeom>
              <a:avLst/>
              <a:gdLst/>
              <a:ahLst/>
              <a:cxnLst/>
              <a:rect l="l" t="t" r="r" b="b"/>
              <a:pathLst>
                <a:path w="4788595" h="4158000" extrusionOk="0">
                  <a:moveTo>
                    <a:pt x="0" y="0"/>
                  </a:moveTo>
                  <a:lnTo>
                    <a:pt x="4788595" y="0"/>
                  </a:lnTo>
                  <a:lnTo>
                    <a:pt x="4788595" y="4158000"/>
                  </a:lnTo>
                  <a:lnTo>
                    <a:pt x="0" y="4158000"/>
                  </a:lnTo>
                  <a:lnTo>
                    <a:pt x="0" y="0"/>
                  </a:lnTo>
                  <a:close/>
                </a:path>
              </a:pathLst>
            </a:custGeom>
            <a:solidFill>
              <a:schemeClr val="lt1">
                <a:alpha val="89411"/>
              </a:schemeClr>
            </a:solidFill>
            <a:ln w="12700" cap="flat" cmpd="sng">
              <a:solidFill>
                <a:srgbClr val="883A35"/>
              </a:solidFill>
              <a:prstDash val="solid"/>
              <a:miter lim="800000"/>
              <a:headEnd type="none" w="sm" len="sm"/>
              <a:tailEnd type="none" w="sm" len="sm"/>
            </a:ln>
          </p:spPr>
          <p:txBody>
            <a:bodyPr spcFirstLastPara="1" wrap="square" lIns="180000" tIns="437375" rIns="324000" bIns="14935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To accurately measure the volume of solids and true density. </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72" name="Google Shape;72;p6"/>
            <p:cNvSpPr/>
            <p:nvPr/>
          </p:nvSpPr>
          <p:spPr>
            <a:xfrm>
              <a:off x="2838604" y="665190"/>
              <a:ext cx="4364682" cy="649440"/>
            </a:xfrm>
            <a:custGeom>
              <a:avLst/>
              <a:gdLst/>
              <a:ahLst/>
              <a:cxnLst/>
              <a:rect l="l" t="t" r="r" b="b"/>
              <a:pathLst>
                <a:path w="3352016" h="649440" extrusionOk="0">
                  <a:moveTo>
                    <a:pt x="0" y="108242"/>
                  </a:moveTo>
                  <a:cubicBezTo>
                    <a:pt x="0" y="48462"/>
                    <a:pt x="48462" y="0"/>
                    <a:pt x="108242" y="0"/>
                  </a:cubicBezTo>
                  <a:lnTo>
                    <a:pt x="3243774" y="0"/>
                  </a:lnTo>
                  <a:cubicBezTo>
                    <a:pt x="3303554" y="0"/>
                    <a:pt x="3352016" y="48462"/>
                    <a:pt x="3352016" y="108242"/>
                  </a:cubicBezTo>
                  <a:lnTo>
                    <a:pt x="3352016" y="541198"/>
                  </a:lnTo>
                  <a:cubicBezTo>
                    <a:pt x="3352016" y="600978"/>
                    <a:pt x="3303554" y="649440"/>
                    <a:pt x="3243774" y="649440"/>
                  </a:cubicBezTo>
                  <a:lnTo>
                    <a:pt x="108242" y="649440"/>
                  </a:lnTo>
                  <a:cubicBezTo>
                    <a:pt x="48462" y="649440"/>
                    <a:pt x="0" y="600978"/>
                    <a:pt x="0" y="541198"/>
                  </a:cubicBezTo>
                  <a:lnTo>
                    <a:pt x="0" y="108242"/>
                  </a:lnTo>
                  <a:close/>
                </a:path>
              </a:pathLst>
            </a:custGeom>
            <a:solidFill>
              <a:srgbClr val="883A35"/>
            </a:solidFill>
            <a:ln w="12700" cap="flat" cmpd="sng">
              <a:solidFill>
                <a:schemeClr val="lt1"/>
              </a:solidFill>
              <a:prstDash val="solid"/>
              <a:miter lim="800000"/>
              <a:headEnd type="none" w="sm" len="sm"/>
              <a:tailEnd type="none" w="sm" len="sm"/>
            </a:ln>
          </p:spPr>
          <p:txBody>
            <a:bodyPr spcFirstLastPara="1" wrap="square" lIns="158400" tIns="31700" rIns="158400" bIns="31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Application</a:t>
              </a:r>
              <a:endParaRPr sz="2400" b="0" i="0" u="none" strike="noStrike" cap="none">
                <a:solidFill>
                  <a:schemeClr val="lt1"/>
                </a:solidFill>
                <a:latin typeface="Arial"/>
                <a:ea typeface="Arial"/>
                <a:cs typeface="Arial"/>
                <a:sym typeface="Arial"/>
              </a:endParaRPr>
            </a:p>
          </p:txBody>
        </p:sp>
      </p:grpSp>
      <p:sp>
        <p:nvSpPr>
          <p:cNvPr id="73" name="Google Shape;73;p6"/>
          <p:cNvSpPr txBox="1"/>
          <p:nvPr/>
        </p:nvSpPr>
        <p:spPr>
          <a:xfrm>
            <a:off x="5387009" y="3618300"/>
            <a:ext cx="3756991"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Helium gas pycnometer</a:t>
            </a:r>
            <a:endParaRPr sz="1400" b="1" i="0" u="none" strike="noStrike" cap="none">
              <a:solidFill>
                <a:schemeClr val="dk1"/>
              </a:solidFill>
              <a:latin typeface="Arial"/>
              <a:ea typeface="Arial"/>
              <a:cs typeface="Arial"/>
              <a:sym typeface="Arial"/>
            </a:endParaRPr>
          </a:p>
        </p:txBody>
      </p:sp>
      <p:pic>
        <p:nvPicPr>
          <p:cNvPr id="74" name="Google Shape;74;p6"/>
          <p:cNvPicPr preferRelativeResize="0"/>
          <p:nvPr/>
        </p:nvPicPr>
        <p:blipFill rotWithShape="1">
          <a:blip r:embed="rId3">
            <a:alphaModFix/>
          </a:blip>
          <a:srcRect/>
          <a:stretch/>
        </p:blipFill>
        <p:spPr>
          <a:xfrm>
            <a:off x="5613724" y="1237152"/>
            <a:ext cx="3308875" cy="2205916"/>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7"/>
          <p:cNvSpPr txBox="1">
            <a:spLocks noGrp="1"/>
          </p:cNvSpPr>
          <p:nvPr>
            <p:ph type="title"/>
          </p:nvPr>
        </p:nvSpPr>
        <p:spPr>
          <a:xfrm>
            <a:off x="1" y="72006"/>
            <a:ext cx="8101261" cy="100802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41812"/>
              </a:buClr>
              <a:buSzPts val="3600"/>
              <a:buFont typeface="Arial"/>
              <a:buNone/>
            </a:pPr>
            <a:r>
              <a:rPr lang="en-US" sz="3600"/>
              <a:t>Gas Chromatography</a:t>
            </a:r>
            <a:endParaRPr/>
          </a:p>
        </p:txBody>
      </p:sp>
      <p:sp>
        <p:nvSpPr>
          <p:cNvPr id="80" name="Google Shape;80;p7"/>
          <p:cNvSpPr/>
          <p:nvPr/>
        </p:nvSpPr>
        <p:spPr>
          <a:xfrm>
            <a:off x="130523" y="1093117"/>
            <a:ext cx="5122795" cy="3457099"/>
          </a:xfrm>
          <a:custGeom>
            <a:avLst/>
            <a:gdLst/>
            <a:ahLst/>
            <a:cxnLst/>
            <a:rect l="l" t="t" r="r" b="b"/>
            <a:pathLst>
              <a:path w="4788595" h="4158000" extrusionOk="0">
                <a:moveTo>
                  <a:pt x="0" y="0"/>
                </a:moveTo>
                <a:lnTo>
                  <a:pt x="4788595" y="0"/>
                </a:lnTo>
                <a:lnTo>
                  <a:pt x="4788595" y="4158000"/>
                </a:lnTo>
                <a:lnTo>
                  <a:pt x="0" y="4158000"/>
                </a:lnTo>
                <a:lnTo>
                  <a:pt x="0" y="0"/>
                </a:lnTo>
                <a:close/>
              </a:path>
            </a:pathLst>
          </a:custGeom>
          <a:solidFill>
            <a:schemeClr val="lt1">
              <a:alpha val="89411"/>
            </a:schemeClr>
          </a:solidFill>
          <a:ln w="12700" cap="flat" cmpd="sng">
            <a:solidFill>
              <a:srgbClr val="883A35"/>
            </a:solidFill>
            <a:prstDash val="solid"/>
            <a:miter lim="800000"/>
            <a:headEnd type="none" w="sm" len="sm"/>
            <a:tailEnd type="none" w="sm" len="sm"/>
          </a:ln>
        </p:spPr>
        <p:txBody>
          <a:bodyPr spcFirstLastPara="1" wrap="square" lIns="180000" tIns="437375" rIns="324000" bIns="1493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grpSp>
        <p:nvGrpSpPr>
          <p:cNvPr id="81" name="Google Shape;81;p7"/>
          <p:cNvGrpSpPr/>
          <p:nvPr/>
        </p:nvGrpSpPr>
        <p:grpSpPr>
          <a:xfrm>
            <a:off x="130523" y="4676167"/>
            <a:ext cx="5122795" cy="2045995"/>
            <a:chOff x="2682954" y="665190"/>
            <a:chExt cx="5204299" cy="3339463"/>
          </a:xfrm>
        </p:grpSpPr>
        <p:sp>
          <p:nvSpPr>
            <p:cNvPr id="82" name="Google Shape;82;p7"/>
            <p:cNvSpPr/>
            <p:nvPr/>
          </p:nvSpPr>
          <p:spPr>
            <a:xfrm>
              <a:off x="2682954" y="989909"/>
              <a:ext cx="5204299" cy="3014744"/>
            </a:xfrm>
            <a:custGeom>
              <a:avLst/>
              <a:gdLst/>
              <a:ahLst/>
              <a:cxnLst/>
              <a:rect l="l" t="t" r="r" b="b"/>
              <a:pathLst>
                <a:path w="4788595" h="4158000" extrusionOk="0">
                  <a:moveTo>
                    <a:pt x="0" y="0"/>
                  </a:moveTo>
                  <a:lnTo>
                    <a:pt x="4788595" y="0"/>
                  </a:lnTo>
                  <a:lnTo>
                    <a:pt x="4788595" y="4158000"/>
                  </a:lnTo>
                  <a:lnTo>
                    <a:pt x="0" y="4158000"/>
                  </a:lnTo>
                  <a:lnTo>
                    <a:pt x="0" y="0"/>
                  </a:lnTo>
                  <a:close/>
                </a:path>
              </a:pathLst>
            </a:custGeom>
            <a:solidFill>
              <a:schemeClr val="lt1">
                <a:alpha val="89411"/>
              </a:schemeClr>
            </a:solidFill>
            <a:ln w="12700" cap="flat" cmpd="sng">
              <a:solidFill>
                <a:srgbClr val="883A35"/>
              </a:solidFill>
              <a:prstDash val="solid"/>
              <a:miter lim="800000"/>
              <a:headEnd type="none" w="sm" len="sm"/>
              <a:tailEnd type="none" w="sm" len="sm"/>
            </a:ln>
          </p:spPr>
          <p:txBody>
            <a:bodyPr spcFirstLastPara="1" wrap="square" lIns="180000" tIns="437375" rIns="324000" bIns="149350" anchor="t" anchorCtr="0">
              <a:no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GC is used for </a:t>
              </a:r>
              <a:r>
                <a:rPr lang="en-US" sz="1600" b="0" i="0" u="none" strike="noStrike" cap="none">
                  <a:solidFill>
                    <a:srgbClr val="000000"/>
                  </a:solidFill>
                  <a:latin typeface="Arial"/>
                  <a:ea typeface="Arial"/>
                  <a:cs typeface="Arial"/>
                  <a:sym typeface="Arial"/>
                </a:rPr>
                <a:t>qualitative and quantitative analysis of compounds </a:t>
              </a:r>
              <a:r>
                <a:rPr lang="en-US" sz="1600" b="0" i="0" u="none" strike="noStrike" cap="none">
                  <a:solidFill>
                    <a:schemeClr val="dk1"/>
                  </a:solidFill>
                  <a:latin typeface="Arial"/>
                  <a:ea typeface="Arial"/>
                  <a:cs typeface="Arial"/>
                  <a:sym typeface="Arial"/>
                </a:rPr>
                <a:t>that can be vaporized without decomposition.</a:t>
              </a:r>
              <a:endParaRPr sz="1600" b="0" i="0" u="none" strike="noStrike" cap="none">
                <a:solidFill>
                  <a:srgbClr val="000000"/>
                </a:solidFill>
                <a:latin typeface="Arial"/>
                <a:ea typeface="Arial"/>
                <a:cs typeface="Arial"/>
                <a:sym typeface="Arial"/>
              </a:endParaRPr>
            </a:p>
          </p:txBody>
        </p:sp>
        <p:sp>
          <p:nvSpPr>
            <p:cNvPr id="83" name="Google Shape;83;p7"/>
            <p:cNvSpPr/>
            <p:nvPr/>
          </p:nvSpPr>
          <p:spPr>
            <a:xfrm>
              <a:off x="2838604" y="665190"/>
              <a:ext cx="4364682" cy="649440"/>
            </a:xfrm>
            <a:custGeom>
              <a:avLst/>
              <a:gdLst/>
              <a:ahLst/>
              <a:cxnLst/>
              <a:rect l="l" t="t" r="r" b="b"/>
              <a:pathLst>
                <a:path w="3352016" h="649440" extrusionOk="0">
                  <a:moveTo>
                    <a:pt x="0" y="108242"/>
                  </a:moveTo>
                  <a:cubicBezTo>
                    <a:pt x="0" y="48462"/>
                    <a:pt x="48462" y="0"/>
                    <a:pt x="108242" y="0"/>
                  </a:cubicBezTo>
                  <a:lnTo>
                    <a:pt x="3243774" y="0"/>
                  </a:lnTo>
                  <a:cubicBezTo>
                    <a:pt x="3303554" y="0"/>
                    <a:pt x="3352016" y="48462"/>
                    <a:pt x="3352016" y="108242"/>
                  </a:cubicBezTo>
                  <a:lnTo>
                    <a:pt x="3352016" y="541198"/>
                  </a:lnTo>
                  <a:cubicBezTo>
                    <a:pt x="3352016" y="600978"/>
                    <a:pt x="3303554" y="649440"/>
                    <a:pt x="3243774" y="649440"/>
                  </a:cubicBezTo>
                  <a:lnTo>
                    <a:pt x="108242" y="649440"/>
                  </a:lnTo>
                  <a:cubicBezTo>
                    <a:pt x="48462" y="649440"/>
                    <a:pt x="0" y="600978"/>
                    <a:pt x="0" y="541198"/>
                  </a:cubicBezTo>
                  <a:lnTo>
                    <a:pt x="0" y="108242"/>
                  </a:lnTo>
                  <a:close/>
                </a:path>
              </a:pathLst>
            </a:custGeom>
            <a:solidFill>
              <a:srgbClr val="883A35"/>
            </a:solidFill>
            <a:ln w="12700" cap="flat" cmpd="sng">
              <a:solidFill>
                <a:schemeClr val="lt1"/>
              </a:solidFill>
              <a:prstDash val="solid"/>
              <a:miter lim="800000"/>
              <a:headEnd type="none" w="sm" len="sm"/>
              <a:tailEnd type="none" w="sm" len="sm"/>
            </a:ln>
          </p:spPr>
          <p:txBody>
            <a:bodyPr spcFirstLastPara="1" wrap="square" lIns="158400" tIns="31700" rIns="158400" bIns="31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Application</a:t>
              </a:r>
              <a:endParaRPr sz="2400" b="0" i="0" u="none" strike="noStrike" cap="none">
                <a:solidFill>
                  <a:schemeClr val="lt1"/>
                </a:solidFill>
                <a:latin typeface="Arial"/>
                <a:ea typeface="Arial"/>
                <a:cs typeface="Arial"/>
                <a:sym typeface="Arial"/>
              </a:endParaRPr>
            </a:p>
          </p:txBody>
        </p:sp>
      </p:grpSp>
      <p:sp>
        <p:nvSpPr>
          <p:cNvPr id="84" name="Google Shape;84;p7"/>
          <p:cNvSpPr txBox="1"/>
          <p:nvPr/>
        </p:nvSpPr>
        <p:spPr>
          <a:xfrm>
            <a:off x="5256486" y="3850451"/>
            <a:ext cx="3756991"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Agilent gas chromatograph (GC) 7890A</a:t>
            </a:r>
            <a:endParaRPr sz="1400" b="1" i="0" u="none" strike="noStrike" cap="none">
              <a:solidFill>
                <a:schemeClr val="dk1"/>
              </a:solidFill>
              <a:latin typeface="Arial"/>
              <a:ea typeface="Arial"/>
              <a:cs typeface="Arial"/>
              <a:sym typeface="Arial"/>
            </a:endParaRPr>
          </a:p>
        </p:txBody>
      </p:sp>
      <p:sp>
        <p:nvSpPr>
          <p:cNvPr id="85" name="Google Shape;85;p7"/>
          <p:cNvSpPr txBox="1"/>
          <p:nvPr/>
        </p:nvSpPr>
        <p:spPr>
          <a:xfrm>
            <a:off x="278620" y="1577444"/>
            <a:ext cx="4666128" cy="2473306"/>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000000"/>
              </a:buClr>
              <a:buSzPts val="1500"/>
              <a:buFont typeface="Arial"/>
              <a:buNone/>
            </a:pPr>
            <a:r>
              <a:rPr lang="en-US" sz="1500" b="0" i="0" u="none" strike="noStrike" cap="none">
                <a:solidFill>
                  <a:schemeClr val="dk1"/>
                </a:solidFill>
                <a:latin typeface="Arial"/>
                <a:ea typeface="Arial"/>
                <a:cs typeface="Arial"/>
                <a:sym typeface="Arial"/>
              </a:rPr>
              <a:t>In gas chromatography (GC), the mobile phase is a carrier gas. The stationary phase is a polymer on an inert solid support. The gaseous compounds being analyzed interact with the walls of the column, which is coated with a stationary phase. This causes each compound to elute at a different time, known as the retention time of the compound. </a:t>
            </a:r>
            <a:endParaRPr sz="1400" b="0" i="0" u="none" strike="noStrike" cap="none">
              <a:solidFill>
                <a:srgbClr val="000000"/>
              </a:solidFill>
              <a:latin typeface="Arial"/>
              <a:ea typeface="Arial"/>
              <a:cs typeface="Arial"/>
              <a:sym typeface="Arial"/>
            </a:endParaRPr>
          </a:p>
        </p:txBody>
      </p:sp>
      <p:pic>
        <p:nvPicPr>
          <p:cNvPr id="86" name="Google Shape;86;p7"/>
          <p:cNvPicPr preferRelativeResize="0">
            <a:picLocks noGrp="1"/>
          </p:cNvPicPr>
          <p:nvPr>
            <p:ph type="body" idx="1"/>
          </p:nvPr>
        </p:nvPicPr>
        <p:blipFill rotWithShape="1">
          <a:blip r:embed="rId3">
            <a:alphaModFix/>
          </a:blip>
          <a:srcRect l="12813" t="8437" r="12189" b="4376"/>
          <a:stretch/>
        </p:blipFill>
        <p:spPr>
          <a:xfrm>
            <a:off x="5601409" y="1276191"/>
            <a:ext cx="2979884" cy="2381408"/>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pic>
        <p:nvPicPr>
          <p:cNvPr id="87" name="Google Shape;87;p7" descr="D:\ANJANA\Photos\Equipment\IMG_1890.JPG"/>
          <p:cNvPicPr preferRelativeResize="0"/>
          <p:nvPr/>
        </p:nvPicPr>
        <p:blipFill rotWithShape="1">
          <a:blip r:embed="rId4">
            <a:alphaModFix/>
          </a:blip>
          <a:srcRect/>
          <a:stretch/>
        </p:blipFill>
        <p:spPr>
          <a:xfrm rot="-5400000">
            <a:off x="6089979" y="4618841"/>
            <a:ext cx="2090005" cy="1470074"/>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
        <p:nvSpPr>
          <p:cNvPr id="88" name="Google Shape;88;p7"/>
          <p:cNvSpPr txBox="1"/>
          <p:nvPr/>
        </p:nvSpPr>
        <p:spPr>
          <a:xfrm>
            <a:off x="5212855" y="6515467"/>
            <a:ext cx="3756991"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Gas tight syringe for gas injection</a:t>
            </a:r>
            <a:endParaRPr sz="1400" b="1" i="0" u="none" strike="noStrike" cap="none">
              <a:solidFill>
                <a:schemeClr val="dk1"/>
              </a:solidFill>
              <a:latin typeface="Arial"/>
              <a:ea typeface="Arial"/>
              <a:cs typeface="Arial"/>
              <a:sym typeface="Arial"/>
            </a:endParaRPr>
          </a:p>
        </p:txBody>
      </p:sp>
      <p:sp>
        <p:nvSpPr>
          <p:cNvPr id="89" name="Google Shape;89;p7"/>
          <p:cNvSpPr/>
          <p:nvPr/>
        </p:nvSpPr>
        <p:spPr>
          <a:xfrm>
            <a:off x="287741" y="851031"/>
            <a:ext cx="4408650" cy="553904"/>
          </a:xfrm>
          <a:custGeom>
            <a:avLst/>
            <a:gdLst/>
            <a:ahLst/>
            <a:cxnLst/>
            <a:rect l="l" t="t" r="r" b="b"/>
            <a:pathLst>
              <a:path w="3352016" h="649440" extrusionOk="0">
                <a:moveTo>
                  <a:pt x="0" y="108242"/>
                </a:moveTo>
                <a:cubicBezTo>
                  <a:pt x="0" y="48462"/>
                  <a:pt x="48462" y="0"/>
                  <a:pt x="108242" y="0"/>
                </a:cubicBezTo>
                <a:lnTo>
                  <a:pt x="3243774" y="0"/>
                </a:lnTo>
                <a:cubicBezTo>
                  <a:pt x="3303554" y="0"/>
                  <a:pt x="3352016" y="48462"/>
                  <a:pt x="3352016" y="108242"/>
                </a:cubicBezTo>
                <a:lnTo>
                  <a:pt x="3352016" y="541198"/>
                </a:lnTo>
                <a:cubicBezTo>
                  <a:pt x="3352016" y="600978"/>
                  <a:pt x="3303554" y="649440"/>
                  <a:pt x="3243774" y="649440"/>
                </a:cubicBezTo>
                <a:lnTo>
                  <a:pt x="108242" y="649440"/>
                </a:lnTo>
                <a:cubicBezTo>
                  <a:pt x="48462" y="649440"/>
                  <a:pt x="0" y="600978"/>
                  <a:pt x="0" y="541198"/>
                </a:cubicBezTo>
                <a:lnTo>
                  <a:pt x="0" y="108242"/>
                </a:lnTo>
                <a:close/>
              </a:path>
            </a:pathLst>
          </a:custGeom>
          <a:solidFill>
            <a:srgbClr val="883A35"/>
          </a:solidFill>
          <a:ln w="12700" cap="flat" cmpd="sng">
            <a:solidFill>
              <a:schemeClr val="lt1"/>
            </a:solidFill>
            <a:prstDash val="solid"/>
            <a:miter lim="800000"/>
            <a:headEnd type="none" w="sm" len="sm"/>
            <a:tailEnd type="none" w="sm" len="sm"/>
          </a:ln>
        </p:spPr>
        <p:txBody>
          <a:bodyPr spcFirstLastPara="1" wrap="square" lIns="158400" tIns="31700" rIns="158400" bIns="31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Working Principle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8"/>
          <p:cNvSpPr txBox="1">
            <a:spLocks noGrp="1"/>
          </p:cNvSpPr>
          <p:nvPr>
            <p:ph type="title"/>
          </p:nvPr>
        </p:nvSpPr>
        <p:spPr>
          <a:xfrm>
            <a:off x="1" y="72006"/>
            <a:ext cx="8856258" cy="100802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41812"/>
              </a:buClr>
              <a:buSzPts val="3600"/>
              <a:buFont typeface="Arial"/>
              <a:buNone/>
            </a:pPr>
            <a:r>
              <a:rPr lang="en-US" sz="3600"/>
              <a:t>UV Visible Spectrophotometer</a:t>
            </a:r>
            <a:endParaRPr/>
          </a:p>
        </p:txBody>
      </p:sp>
      <p:grpSp>
        <p:nvGrpSpPr>
          <p:cNvPr id="95" name="Google Shape;95;p8"/>
          <p:cNvGrpSpPr/>
          <p:nvPr/>
        </p:nvGrpSpPr>
        <p:grpSpPr>
          <a:xfrm>
            <a:off x="130523" y="921371"/>
            <a:ext cx="5256725" cy="2749055"/>
            <a:chOff x="2682954" y="665191"/>
            <a:chExt cx="5204299" cy="3223203"/>
          </a:xfrm>
        </p:grpSpPr>
        <p:sp>
          <p:nvSpPr>
            <p:cNvPr id="96" name="Google Shape;96;p8"/>
            <p:cNvSpPr/>
            <p:nvPr/>
          </p:nvSpPr>
          <p:spPr>
            <a:xfrm>
              <a:off x="2682954" y="989910"/>
              <a:ext cx="5204299" cy="2898484"/>
            </a:xfrm>
            <a:custGeom>
              <a:avLst/>
              <a:gdLst/>
              <a:ahLst/>
              <a:cxnLst/>
              <a:rect l="l" t="t" r="r" b="b"/>
              <a:pathLst>
                <a:path w="4788595" h="4158000" extrusionOk="0">
                  <a:moveTo>
                    <a:pt x="0" y="0"/>
                  </a:moveTo>
                  <a:lnTo>
                    <a:pt x="4788595" y="0"/>
                  </a:lnTo>
                  <a:lnTo>
                    <a:pt x="4788595" y="4158000"/>
                  </a:lnTo>
                  <a:lnTo>
                    <a:pt x="0" y="4158000"/>
                  </a:lnTo>
                  <a:lnTo>
                    <a:pt x="0" y="0"/>
                  </a:lnTo>
                  <a:close/>
                </a:path>
              </a:pathLst>
            </a:custGeom>
            <a:solidFill>
              <a:schemeClr val="lt1">
                <a:alpha val="89411"/>
              </a:schemeClr>
            </a:solidFill>
            <a:ln w="12700" cap="flat" cmpd="sng">
              <a:solidFill>
                <a:srgbClr val="883A35"/>
              </a:solidFill>
              <a:prstDash val="solid"/>
              <a:miter lim="800000"/>
              <a:headEnd type="none" w="sm" len="sm"/>
              <a:tailEnd type="none" w="sm" len="sm"/>
            </a:ln>
          </p:spPr>
          <p:txBody>
            <a:bodyPr spcFirstLastPara="1" wrap="square" lIns="180000" tIns="437375" rIns="324000" bIns="14935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a:solidFill>
                    <a:srgbClr val="333333"/>
                  </a:solidFill>
                  <a:highlight>
                    <a:srgbClr val="FFFFFF"/>
                  </a:highlight>
                  <a:latin typeface="Roboto"/>
                  <a:ea typeface="Roboto"/>
                  <a:cs typeface="Roboto"/>
                  <a:sym typeface="Roboto"/>
                </a:rPr>
                <a:t>The absorption of ultraviolet light or visible light by chemical compounds  results in the production of a distinct spectra.</a:t>
              </a:r>
              <a:endParaRPr sz="1800" b="0" i="0" u="none" strike="noStrike" cap="none">
                <a:solidFill>
                  <a:srgbClr val="000000"/>
                </a:solidFill>
                <a:latin typeface="Arial"/>
                <a:ea typeface="Arial"/>
                <a:cs typeface="Arial"/>
                <a:sym typeface="Arial"/>
              </a:endParaRPr>
            </a:p>
          </p:txBody>
        </p:sp>
        <p:sp>
          <p:nvSpPr>
            <p:cNvPr id="97" name="Google Shape;97;p8"/>
            <p:cNvSpPr/>
            <p:nvPr/>
          </p:nvSpPr>
          <p:spPr>
            <a:xfrm>
              <a:off x="2838604" y="665191"/>
              <a:ext cx="4364682" cy="649440"/>
            </a:xfrm>
            <a:custGeom>
              <a:avLst/>
              <a:gdLst/>
              <a:ahLst/>
              <a:cxnLst/>
              <a:rect l="l" t="t" r="r" b="b"/>
              <a:pathLst>
                <a:path w="3352016" h="649440" extrusionOk="0">
                  <a:moveTo>
                    <a:pt x="0" y="108242"/>
                  </a:moveTo>
                  <a:cubicBezTo>
                    <a:pt x="0" y="48462"/>
                    <a:pt x="48462" y="0"/>
                    <a:pt x="108242" y="0"/>
                  </a:cubicBezTo>
                  <a:lnTo>
                    <a:pt x="3243774" y="0"/>
                  </a:lnTo>
                  <a:cubicBezTo>
                    <a:pt x="3303554" y="0"/>
                    <a:pt x="3352016" y="48462"/>
                    <a:pt x="3352016" y="108242"/>
                  </a:cubicBezTo>
                  <a:lnTo>
                    <a:pt x="3352016" y="541198"/>
                  </a:lnTo>
                  <a:cubicBezTo>
                    <a:pt x="3352016" y="600978"/>
                    <a:pt x="3303554" y="649440"/>
                    <a:pt x="3243774" y="649440"/>
                  </a:cubicBezTo>
                  <a:lnTo>
                    <a:pt x="108242" y="649440"/>
                  </a:lnTo>
                  <a:cubicBezTo>
                    <a:pt x="48462" y="649440"/>
                    <a:pt x="0" y="600978"/>
                    <a:pt x="0" y="541198"/>
                  </a:cubicBezTo>
                  <a:lnTo>
                    <a:pt x="0" y="108242"/>
                  </a:lnTo>
                  <a:close/>
                </a:path>
              </a:pathLst>
            </a:custGeom>
            <a:solidFill>
              <a:srgbClr val="883A35"/>
            </a:solidFill>
            <a:ln w="12700" cap="flat" cmpd="sng">
              <a:solidFill>
                <a:schemeClr val="lt1"/>
              </a:solidFill>
              <a:prstDash val="solid"/>
              <a:miter lim="800000"/>
              <a:headEnd type="none" w="sm" len="sm"/>
              <a:tailEnd type="none" w="sm" len="sm"/>
            </a:ln>
          </p:spPr>
          <p:txBody>
            <a:bodyPr spcFirstLastPara="1" wrap="square" lIns="158400" tIns="31700" rIns="158400" bIns="31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Working Principle</a:t>
              </a:r>
              <a:endParaRPr sz="2400" b="0" i="0" u="none" strike="noStrike" cap="none">
                <a:solidFill>
                  <a:schemeClr val="lt1"/>
                </a:solidFill>
                <a:latin typeface="Arial"/>
                <a:ea typeface="Arial"/>
                <a:cs typeface="Arial"/>
                <a:sym typeface="Arial"/>
              </a:endParaRPr>
            </a:p>
          </p:txBody>
        </p:sp>
      </p:grpSp>
      <p:sp>
        <p:nvSpPr>
          <p:cNvPr id="98" name="Google Shape;98;p8"/>
          <p:cNvSpPr txBox="1"/>
          <p:nvPr/>
        </p:nvSpPr>
        <p:spPr>
          <a:xfrm>
            <a:off x="5544466" y="3720062"/>
            <a:ext cx="3599534"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UV-Visible spectrophotometer</a:t>
            </a:r>
            <a:endParaRPr sz="1400" b="1" i="0" u="none" strike="noStrike" cap="none">
              <a:solidFill>
                <a:schemeClr val="dk1"/>
              </a:solidFill>
              <a:latin typeface="Arial"/>
              <a:ea typeface="Arial"/>
              <a:cs typeface="Arial"/>
              <a:sym typeface="Arial"/>
            </a:endParaRPr>
          </a:p>
        </p:txBody>
      </p:sp>
      <p:grpSp>
        <p:nvGrpSpPr>
          <p:cNvPr id="99" name="Google Shape;99;p8"/>
          <p:cNvGrpSpPr/>
          <p:nvPr/>
        </p:nvGrpSpPr>
        <p:grpSpPr>
          <a:xfrm>
            <a:off x="130523" y="3873951"/>
            <a:ext cx="5256725" cy="2848212"/>
            <a:chOff x="2682954" y="665190"/>
            <a:chExt cx="5204299" cy="3339463"/>
          </a:xfrm>
        </p:grpSpPr>
        <p:sp>
          <p:nvSpPr>
            <p:cNvPr id="100" name="Google Shape;100;p8"/>
            <p:cNvSpPr/>
            <p:nvPr/>
          </p:nvSpPr>
          <p:spPr>
            <a:xfrm>
              <a:off x="2682954" y="989909"/>
              <a:ext cx="5204299" cy="3014744"/>
            </a:xfrm>
            <a:custGeom>
              <a:avLst/>
              <a:gdLst/>
              <a:ahLst/>
              <a:cxnLst/>
              <a:rect l="l" t="t" r="r" b="b"/>
              <a:pathLst>
                <a:path w="4788595" h="4158000" extrusionOk="0">
                  <a:moveTo>
                    <a:pt x="0" y="0"/>
                  </a:moveTo>
                  <a:lnTo>
                    <a:pt x="4788595" y="0"/>
                  </a:lnTo>
                  <a:lnTo>
                    <a:pt x="4788595" y="4158000"/>
                  </a:lnTo>
                  <a:lnTo>
                    <a:pt x="0" y="4158000"/>
                  </a:lnTo>
                  <a:lnTo>
                    <a:pt x="0" y="0"/>
                  </a:lnTo>
                  <a:close/>
                </a:path>
              </a:pathLst>
            </a:custGeom>
            <a:solidFill>
              <a:schemeClr val="lt1">
                <a:alpha val="89411"/>
              </a:schemeClr>
            </a:solidFill>
            <a:ln w="12700" cap="flat" cmpd="sng">
              <a:solidFill>
                <a:srgbClr val="883A35"/>
              </a:solidFill>
              <a:prstDash val="solid"/>
              <a:miter lim="800000"/>
              <a:headEnd type="none" w="sm" len="sm"/>
              <a:tailEnd type="none" w="sm" len="sm"/>
            </a:ln>
          </p:spPr>
          <p:txBody>
            <a:bodyPr spcFirstLastPara="1" wrap="square" lIns="180000" tIns="437375" rIns="324000" bIns="14935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1800">
                  <a:solidFill>
                    <a:srgbClr val="202124"/>
                  </a:solidFill>
                  <a:highlight>
                    <a:srgbClr val="FFFFFF"/>
                  </a:highlight>
                </a:rPr>
                <a:t>Quantification of specific substances and aggregate parameters in water and wastewater, quantitative determination of transition metal ions, organic compounds, and biological macromolecules</a:t>
              </a:r>
              <a:endParaRPr sz="1800" b="0" i="0" u="none" strike="noStrike" cap="none">
                <a:solidFill>
                  <a:schemeClr val="dk1"/>
                </a:solidFill>
                <a:latin typeface="Arial"/>
                <a:ea typeface="Arial"/>
                <a:cs typeface="Arial"/>
                <a:sym typeface="Arial"/>
              </a:endParaRPr>
            </a:p>
          </p:txBody>
        </p:sp>
        <p:sp>
          <p:nvSpPr>
            <p:cNvPr id="101" name="Google Shape;101;p8"/>
            <p:cNvSpPr/>
            <p:nvPr/>
          </p:nvSpPr>
          <p:spPr>
            <a:xfrm>
              <a:off x="2838604" y="665190"/>
              <a:ext cx="4364682" cy="649440"/>
            </a:xfrm>
            <a:custGeom>
              <a:avLst/>
              <a:gdLst/>
              <a:ahLst/>
              <a:cxnLst/>
              <a:rect l="l" t="t" r="r" b="b"/>
              <a:pathLst>
                <a:path w="3352016" h="649440" extrusionOk="0">
                  <a:moveTo>
                    <a:pt x="0" y="108242"/>
                  </a:moveTo>
                  <a:cubicBezTo>
                    <a:pt x="0" y="48462"/>
                    <a:pt x="48462" y="0"/>
                    <a:pt x="108242" y="0"/>
                  </a:cubicBezTo>
                  <a:lnTo>
                    <a:pt x="3243774" y="0"/>
                  </a:lnTo>
                  <a:cubicBezTo>
                    <a:pt x="3303554" y="0"/>
                    <a:pt x="3352016" y="48462"/>
                    <a:pt x="3352016" y="108242"/>
                  </a:cubicBezTo>
                  <a:lnTo>
                    <a:pt x="3352016" y="541198"/>
                  </a:lnTo>
                  <a:cubicBezTo>
                    <a:pt x="3352016" y="600978"/>
                    <a:pt x="3303554" y="649440"/>
                    <a:pt x="3243774" y="649440"/>
                  </a:cubicBezTo>
                  <a:lnTo>
                    <a:pt x="108242" y="649440"/>
                  </a:lnTo>
                  <a:cubicBezTo>
                    <a:pt x="48462" y="649440"/>
                    <a:pt x="0" y="600978"/>
                    <a:pt x="0" y="541198"/>
                  </a:cubicBezTo>
                  <a:lnTo>
                    <a:pt x="0" y="108242"/>
                  </a:lnTo>
                  <a:close/>
                </a:path>
              </a:pathLst>
            </a:custGeom>
            <a:solidFill>
              <a:srgbClr val="883A35"/>
            </a:solidFill>
            <a:ln w="12700" cap="flat" cmpd="sng">
              <a:solidFill>
                <a:schemeClr val="lt1"/>
              </a:solidFill>
              <a:prstDash val="solid"/>
              <a:miter lim="800000"/>
              <a:headEnd type="none" w="sm" len="sm"/>
              <a:tailEnd type="none" w="sm" len="sm"/>
            </a:ln>
          </p:spPr>
          <p:txBody>
            <a:bodyPr spcFirstLastPara="1" wrap="square" lIns="158400" tIns="31700" rIns="158400" bIns="31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Application</a:t>
              </a:r>
              <a:endParaRPr sz="2400" b="0" i="0" u="none" strike="noStrike" cap="none">
                <a:solidFill>
                  <a:schemeClr val="lt1"/>
                </a:solidFill>
                <a:latin typeface="Arial"/>
                <a:ea typeface="Arial"/>
                <a:cs typeface="Arial"/>
                <a:sym typeface="Arial"/>
              </a:endParaRPr>
            </a:p>
          </p:txBody>
        </p:sp>
      </p:grpSp>
      <p:pic>
        <p:nvPicPr>
          <p:cNvPr id="102" name="Google Shape;102;p8"/>
          <p:cNvPicPr preferRelativeResize="0"/>
          <p:nvPr/>
        </p:nvPicPr>
        <p:blipFill rotWithShape="1">
          <a:blip r:embed="rId3">
            <a:alphaModFix/>
          </a:blip>
          <a:srcRect l="12461" t="5058" r="10308" b="18326"/>
          <a:stretch/>
        </p:blipFill>
        <p:spPr>
          <a:xfrm>
            <a:off x="5597233" y="1319734"/>
            <a:ext cx="3359971" cy="2222132"/>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9"/>
          <p:cNvSpPr txBox="1">
            <a:spLocks noGrp="1"/>
          </p:cNvSpPr>
          <p:nvPr>
            <p:ph type="title"/>
          </p:nvPr>
        </p:nvSpPr>
        <p:spPr>
          <a:xfrm>
            <a:off x="1" y="72006"/>
            <a:ext cx="8856258" cy="100802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41812"/>
              </a:buClr>
              <a:buSzPts val="3600"/>
              <a:buFont typeface="Arial"/>
              <a:buNone/>
            </a:pPr>
            <a:r>
              <a:rPr lang="en-US" sz="3600"/>
              <a:t>Atomic Absorption Spectrometer</a:t>
            </a:r>
            <a:endParaRPr/>
          </a:p>
        </p:txBody>
      </p:sp>
      <p:grpSp>
        <p:nvGrpSpPr>
          <p:cNvPr id="108" name="Google Shape;108;p9"/>
          <p:cNvGrpSpPr/>
          <p:nvPr/>
        </p:nvGrpSpPr>
        <p:grpSpPr>
          <a:xfrm>
            <a:off x="130513" y="921374"/>
            <a:ext cx="5140806" cy="2749070"/>
            <a:chOff x="2682954" y="665191"/>
            <a:chExt cx="5204299" cy="3223203"/>
          </a:xfrm>
        </p:grpSpPr>
        <p:sp>
          <p:nvSpPr>
            <p:cNvPr id="109" name="Google Shape;109;p9"/>
            <p:cNvSpPr/>
            <p:nvPr/>
          </p:nvSpPr>
          <p:spPr>
            <a:xfrm>
              <a:off x="2682954" y="989910"/>
              <a:ext cx="5204299" cy="2898484"/>
            </a:xfrm>
            <a:custGeom>
              <a:avLst/>
              <a:gdLst/>
              <a:ahLst/>
              <a:cxnLst/>
              <a:rect l="l" t="t" r="r" b="b"/>
              <a:pathLst>
                <a:path w="4788595" h="4158000" extrusionOk="0">
                  <a:moveTo>
                    <a:pt x="0" y="0"/>
                  </a:moveTo>
                  <a:lnTo>
                    <a:pt x="4788595" y="0"/>
                  </a:lnTo>
                  <a:lnTo>
                    <a:pt x="4788595" y="4158000"/>
                  </a:lnTo>
                  <a:lnTo>
                    <a:pt x="0" y="4158000"/>
                  </a:lnTo>
                  <a:lnTo>
                    <a:pt x="0" y="0"/>
                  </a:lnTo>
                  <a:close/>
                </a:path>
              </a:pathLst>
            </a:custGeom>
            <a:solidFill>
              <a:schemeClr val="lt1">
                <a:alpha val="89411"/>
              </a:schemeClr>
            </a:solidFill>
            <a:ln w="12700" cap="flat" cmpd="sng">
              <a:solidFill>
                <a:srgbClr val="883A35"/>
              </a:solidFill>
              <a:prstDash val="solid"/>
              <a:miter lim="800000"/>
              <a:headEnd type="none" w="sm" len="sm"/>
              <a:tailEnd type="none" w="sm" len="sm"/>
            </a:ln>
          </p:spPr>
          <p:txBody>
            <a:bodyPr spcFirstLastPara="1" wrap="square" lIns="180000" tIns="437375" rIns="324000" bIns="14935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202124"/>
                  </a:solidFill>
                  <a:latin typeface="arial"/>
                  <a:ea typeface="arial"/>
                  <a:cs typeface="arial"/>
                  <a:sym typeface="arial"/>
                </a:rPr>
                <a:t>AAS measures the concentration of elements in a liquid sample based on energy absorbed from certain wavelengths of light</a:t>
              </a:r>
              <a:endParaRPr sz="1400" b="0" i="0" u="none" strike="noStrike" cap="none">
                <a:solidFill>
                  <a:srgbClr val="000000"/>
                </a:solidFill>
                <a:latin typeface="Arial"/>
                <a:ea typeface="Arial"/>
                <a:cs typeface="Arial"/>
                <a:sym typeface="Arial"/>
              </a:endParaRPr>
            </a:p>
          </p:txBody>
        </p:sp>
        <p:sp>
          <p:nvSpPr>
            <p:cNvPr id="110" name="Google Shape;110;p9"/>
            <p:cNvSpPr/>
            <p:nvPr/>
          </p:nvSpPr>
          <p:spPr>
            <a:xfrm>
              <a:off x="2838604" y="665191"/>
              <a:ext cx="4364682" cy="649440"/>
            </a:xfrm>
            <a:custGeom>
              <a:avLst/>
              <a:gdLst/>
              <a:ahLst/>
              <a:cxnLst/>
              <a:rect l="l" t="t" r="r" b="b"/>
              <a:pathLst>
                <a:path w="3352016" h="649440" extrusionOk="0">
                  <a:moveTo>
                    <a:pt x="0" y="108242"/>
                  </a:moveTo>
                  <a:cubicBezTo>
                    <a:pt x="0" y="48462"/>
                    <a:pt x="48462" y="0"/>
                    <a:pt x="108242" y="0"/>
                  </a:cubicBezTo>
                  <a:lnTo>
                    <a:pt x="3243774" y="0"/>
                  </a:lnTo>
                  <a:cubicBezTo>
                    <a:pt x="3303554" y="0"/>
                    <a:pt x="3352016" y="48462"/>
                    <a:pt x="3352016" y="108242"/>
                  </a:cubicBezTo>
                  <a:lnTo>
                    <a:pt x="3352016" y="541198"/>
                  </a:lnTo>
                  <a:cubicBezTo>
                    <a:pt x="3352016" y="600978"/>
                    <a:pt x="3303554" y="649440"/>
                    <a:pt x="3243774" y="649440"/>
                  </a:cubicBezTo>
                  <a:lnTo>
                    <a:pt x="108242" y="649440"/>
                  </a:lnTo>
                  <a:cubicBezTo>
                    <a:pt x="48462" y="649440"/>
                    <a:pt x="0" y="600978"/>
                    <a:pt x="0" y="541198"/>
                  </a:cubicBezTo>
                  <a:lnTo>
                    <a:pt x="0" y="108242"/>
                  </a:lnTo>
                  <a:close/>
                </a:path>
              </a:pathLst>
            </a:custGeom>
            <a:solidFill>
              <a:srgbClr val="883A35"/>
            </a:solidFill>
            <a:ln w="12700" cap="flat" cmpd="sng">
              <a:solidFill>
                <a:schemeClr val="lt1"/>
              </a:solidFill>
              <a:prstDash val="solid"/>
              <a:miter lim="800000"/>
              <a:headEnd type="none" w="sm" len="sm"/>
              <a:tailEnd type="none" w="sm" len="sm"/>
            </a:ln>
          </p:spPr>
          <p:txBody>
            <a:bodyPr spcFirstLastPara="1" wrap="square" lIns="158400" tIns="31700" rIns="158400" bIns="31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Working Principle</a:t>
              </a:r>
              <a:endParaRPr sz="2400" b="0" i="0" u="none" strike="noStrike" cap="none">
                <a:solidFill>
                  <a:schemeClr val="lt1"/>
                </a:solidFill>
                <a:latin typeface="Arial"/>
                <a:ea typeface="Arial"/>
                <a:cs typeface="Arial"/>
                <a:sym typeface="Arial"/>
              </a:endParaRPr>
            </a:p>
          </p:txBody>
        </p:sp>
      </p:grpSp>
      <p:sp>
        <p:nvSpPr>
          <p:cNvPr id="111" name="Google Shape;111;p9"/>
          <p:cNvSpPr txBox="1"/>
          <p:nvPr/>
        </p:nvSpPr>
        <p:spPr>
          <a:xfrm>
            <a:off x="5544466" y="3997013"/>
            <a:ext cx="3599534"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AAS instrument</a:t>
            </a:r>
            <a:endParaRPr sz="1400" b="1" i="0" u="none" strike="noStrike" cap="none">
              <a:solidFill>
                <a:schemeClr val="dk1"/>
              </a:solidFill>
              <a:latin typeface="Arial"/>
              <a:ea typeface="Arial"/>
              <a:cs typeface="Arial"/>
              <a:sym typeface="Arial"/>
            </a:endParaRPr>
          </a:p>
        </p:txBody>
      </p:sp>
      <p:grpSp>
        <p:nvGrpSpPr>
          <p:cNvPr id="112" name="Google Shape;112;p9"/>
          <p:cNvGrpSpPr/>
          <p:nvPr/>
        </p:nvGrpSpPr>
        <p:grpSpPr>
          <a:xfrm>
            <a:off x="130603" y="3873951"/>
            <a:ext cx="5140806" cy="2848228"/>
            <a:chOff x="2682954" y="665190"/>
            <a:chExt cx="5204299" cy="3339463"/>
          </a:xfrm>
        </p:grpSpPr>
        <p:sp>
          <p:nvSpPr>
            <p:cNvPr id="113" name="Google Shape;113;p9"/>
            <p:cNvSpPr/>
            <p:nvPr/>
          </p:nvSpPr>
          <p:spPr>
            <a:xfrm>
              <a:off x="2682954" y="989909"/>
              <a:ext cx="5204299" cy="3014744"/>
            </a:xfrm>
            <a:custGeom>
              <a:avLst/>
              <a:gdLst/>
              <a:ahLst/>
              <a:cxnLst/>
              <a:rect l="l" t="t" r="r" b="b"/>
              <a:pathLst>
                <a:path w="4788595" h="4158000" extrusionOk="0">
                  <a:moveTo>
                    <a:pt x="0" y="0"/>
                  </a:moveTo>
                  <a:lnTo>
                    <a:pt x="4788595" y="0"/>
                  </a:lnTo>
                  <a:lnTo>
                    <a:pt x="4788595" y="4158000"/>
                  </a:lnTo>
                  <a:lnTo>
                    <a:pt x="0" y="4158000"/>
                  </a:lnTo>
                  <a:lnTo>
                    <a:pt x="0" y="0"/>
                  </a:lnTo>
                  <a:close/>
                </a:path>
              </a:pathLst>
            </a:custGeom>
            <a:solidFill>
              <a:schemeClr val="lt1">
                <a:alpha val="89411"/>
              </a:schemeClr>
            </a:solidFill>
            <a:ln w="12700" cap="flat" cmpd="sng">
              <a:solidFill>
                <a:srgbClr val="883A35"/>
              </a:solidFill>
              <a:prstDash val="solid"/>
              <a:miter lim="800000"/>
              <a:headEnd type="none" w="sm" len="sm"/>
              <a:tailEnd type="none" w="sm" len="sm"/>
            </a:ln>
          </p:spPr>
          <p:txBody>
            <a:bodyPr spcFirstLastPara="1" wrap="square" lIns="180000" tIns="437375" rIns="324000" bIns="14935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202124"/>
                  </a:solidFill>
                  <a:latin typeface="arial"/>
                  <a:ea typeface="arial"/>
                  <a:cs typeface="arial"/>
                  <a:sym typeface="arial"/>
                </a:rPr>
                <a:t>To quantify the elements in a solution.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202124"/>
                  </a:solidFill>
                  <a:latin typeface="arial"/>
                  <a:ea typeface="arial"/>
                  <a:cs typeface="arial"/>
                  <a:sym typeface="arial"/>
                </a:rPr>
                <a:t>To detect trace amounts of harmful chemicals in water samples</a:t>
              </a:r>
              <a:endParaRPr sz="2000" b="0" i="0" u="none" strike="noStrike" cap="none">
                <a:solidFill>
                  <a:schemeClr val="dk1"/>
                </a:solidFill>
                <a:latin typeface="Arial"/>
                <a:ea typeface="Arial"/>
                <a:cs typeface="Arial"/>
                <a:sym typeface="Arial"/>
              </a:endParaRPr>
            </a:p>
          </p:txBody>
        </p:sp>
        <p:sp>
          <p:nvSpPr>
            <p:cNvPr id="114" name="Google Shape;114;p9"/>
            <p:cNvSpPr/>
            <p:nvPr/>
          </p:nvSpPr>
          <p:spPr>
            <a:xfrm>
              <a:off x="2838604" y="665190"/>
              <a:ext cx="4364682" cy="649440"/>
            </a:xfrm>
            <a:custGeom>
              <a:avLst/>
              <a:gdLst/>
              <a:ahLst/>
              <a:cxnLst/>
              <a:rect l="l" t="t" r="r" b="b"/>
              <a:pathLst>
                <a:path w="3352016" h="649440" extrusionOk="0">
                  <a:moveTo>
                    <a:pt x="0" y="108242"/>
                  </a:moveTo>
                  <a:cubicBezTo>
                    <a:pt x="0" y="48462"/>
                    <a:pt x="48462" y="0"/>
                    <a:pt x="108242" y="0"/>
                  </a:cubicBezTo>
                  <a:lnTo>
                    <a:pt x="3243774" y="0"/>
                  </a:lnTo>
                  <a:cubicBezTo>
                    <a:pt x="3303554" y="0"/>
                    <a:pt x="3352016" y="48462"/>
                    <a:pt x="3352016" y="108242"/>
                  </a:cubicBezTo>
                  <a:lnTo>
                    <a:pt x="3352016" y="541198"/>
                  </a:lnTo>
                  <a:cubicBezTo>
                    <a:pt x="3352016" y="600978"/>
                    <a:pt x="3303554" y="649440"/>
                    <a:pt x="3243774" y="649440"/>
                  </a:cubicBezTo>
                  <a:lnTo>
                    <a:pt x="108242" y="649440"/>
                  </a:lnTo>
                  <a:cubicBezTo>
                    <a:pt x="48462" y="649440"/>
                    <a:pt x="0" y="600978"/>
                    <a:pt x="0" y="541198"/>
                  </a:cubicBezTo>
                  <a:lnTo>
                    <a:pt x="0" y="108242"/>
                  </a:lnTo>
                  <a:close/>
                </a:path>
              </a:pathLst>
            </a:custGeom>
            <a:solidFill>
              <a:srgbClr val="883A35"/>
            </a:solidFill>
            <a:ln w="12700" cap="flat" cmpd="sng">
              <a:solidFill>
                <a:schemeClr val="lt1"/>
              </a:solidFill>
              <a:prstDash val="solid"/>
              <a:miter lim="800000"/>
              <a:headEnd type="none" w="sm" len="sm"/>
              <a:tailEnd type="none" w="sm" len="sm"/>
            </a:ln>
          </p:spPr>
          <p:txBody>
            <a:bodyPr spcFirstLastPara="1" wrap="square" lIns="158400" tIns="31700" rIns="158400" bIns="31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Application</a:t>
              </a:r>
              <a:endParaRPr sz="2400" b="0" i="0" u="none" strike="noStrike" cap="none">
                <a:solidFill>
                  <a:schemeClr val="lt1"/>
                </a:solidFill>
                <a:latin typeface="Arial"/>
                <a:ea typeface="Arial"/>
                <a:cs typeface="Arial"/>
                <a:sym typeface="Arial"/>
              </a:endParaRPr>
            </a:p>
          </p:txBody>
        </p:sp>
      </p:grpSp>
      <p:pic>
        <p:nvPicPr>
          <p:cNvPr id="115" name="Google Shape;115;p9"/>
          <p:cNvPicPr preferRelativeResize="0"/>
          <p:nvPr/>
        </p:nvPicPr>
        <p:blipFill rotWithShape="1">
          <a:blip r:embed="rId3">
            <a:alphaModFix/>
          </a:blip>
          <a:srcRect l="21255" t="22494" r="21256" b="8866"/>
          <a:stretch/>
        </p:blipFill>
        <p:spPr>
          <a:xfrm>
            <a:off x="5545364" y="1198322"/>
            <a:ext cx="3361303" cy="2675629"/>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0"/>
          <p:cNvSpPr txBox="1">
            <a:spLocks noGrp="1"/>
          </p:cNvSpPr>
          <p:nvPr>
            <p:ph type="title"/>
          </p:nvPr>
        </p:nvSpPr>
        <p:spPr>
          <a:xfrm>
            <a:off x="1" y="72006"/>
            <a:ext cx="8856258" cy="100802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41812"/>
              </a:buClr>
              <a:buSzPts val="3600"/>
              <a:buFont typeface="Arial"/>
              <a:buNone/>
            </a:pPr>
            <a:r>
              <a:rPr lang="en-US" sz="3600"/>
              <a:t>Water Quality Analyzer</a:t>
            </a:r>
            <a:endParaRPr/>
          </a:p>
        </p:txBody>
      </p:sp>
      <p:grpSp>
        <p:nvGrpSpPr>
          <p:cNvPr id="121" name="Google Shape;121;p10"/>
          <p:cNvGrpSpPr/>
          <p:nvPr/>
        </p:nvGrpSpPr>
        <p:grpSpPr>
          <a:xfrm>
            <a:off x="130523" y="921371"/>
            <a:ext cx="5256725" cy="2749055"/>
            <a:chOff x="2682954" y="665191"/>
            <a:chExt cx="5204299" cy="3223203"/>
          </a:xfrm>
        </p:grpSpPr>
        <p:sp>
          <p:nvSpPr>
            <p:cNvPr id="122" name="Google Shape;122;p10"/>
            <p:cNvSpPr/>
            <p:nvPr/>
          </p:nvSpPr>
          <p:spPr>
            <a:xfrm>
              <a:off x="2682954" y="989910"/>
              <a:ext cx="5204299" cy="2898484"/>
            </a:xfrm>
            <a:custGeom>
              <a:avLst/>
              <a:gdLst/>
              <a:ahLst/>
              <a:cxnLst/>
              <a:rect l="l" t="t" r="r" b="b"/>
              <a:pathLst>
                <a:path w="4788595" h="4158000" extrusionOk="0">
                  <a:moveTo>
                    <a:pt x="0" y="0"/>
                  </a:moveTo>
                  <a:lnTo>
                    <a:pt x="4788595" y="0"/>
                  </a:lnTo>
                  <a:lnTo>
                    <a:pt x="4788595" y="4158000"/>
                  </a:lnTo>
                  <a:lnTo>
                    <a:pt x="0" y="4158000"/>
                  </a:lnTo>
                  <a:lnTo>
                    <a:pt x="0" y="0"/>
                  </a:lnTo>
                  <a:close/>
                </a:path>
              </a:pathLst>
            </a:custGeom>
            <a:solidFill>
              <a:schemeClr val="lt1">
                <a:alpha val="89411"/>
              </a:schemeClr>
            </a:solidFill>
            <a:ln w="12700" cap="flat" cmpd="sng">
              <a:solidFill>
                <a:srgbClr val="883A35"/>
              </a:solidFill>
              <a:prstDash val="solid"/>
              <a:miter lim="800000"/>
              <a:headEnd type="none" w="sm" len="sm"/>
              <a:tailEnd type="none" w="sm" len="sm"/>
            </a:ln>
          </p:spPr>
          <p:txBody>
            <a:bodyPr spcFirstLastPara="1" wrap="square" lIns="180000" tIns="437375" rIns="324000" bIns="14935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000"/>
                <a:t>Water quality standards are measured using an electrode after suitable calibration with the standards</a:t>
              </a:r>
              <a:endParaRPr sz="2000" b="0" i="0" u="none" strike="noStrike" cap="none">
                <a:solidFill>
                  <a:srgbClr val="000000"/>
                </a:solidFill>
                <a:latin typeface="Arial"/>
                <a:ea typeface="Arial"/>
                <a:cs typeface="Arial"/>
                <a:sym typeface="Arial"/>
              </a:endParaRPr>
            </a:p>
          </p:txBody>
        </p:sp>
        <p:sp>
          <p:nvSpPr>
            <p:cNvPr id="123" name="Google Shape;123;p10"/>
            <p:cNvSpPr/>
            <p:nvPr/>
          </p:nvSpPr>
          <p:spPr>
            <a:xfrm>
              <a:off x="2838604" y="665191"/>
              <a:ext cx="4364682" cy="649440"/>
            </a:xfrm>
            <a:custGeom>
              <a:avLst/>
              <a:gdLst/>
              <a:ahLst/>
              <a:cxnLst/>
              <a:rect l="l" t="t" r="r" b="b"/>
              <a:pathLst>
                <a:path w="3352016" h="649440" extrusionOk="0">
                  <a:moveTo>
                    <a:pt x="0" y="108242"/>
                  </a:moveTo>
                  <a:cubicBezTo>
                    <a:pt x="0" y="48462"/>
                    <a:pt x="48462" y="0"/>
                    <a:pt x="108242" y="0"/>
                  </a:cubicBezTo>
                  <a:lnTo>
                    <a:pt x="3243774" y="0"/>
                  </a:lnTo>
                  <a:cubicBezTo>
                    <a:pt x="3303554" y="0"/>
                    <a:pt x="3352016" y="48462"/>
                    <a:pt x="3352016" y="108242"/>
                  </a:cubicBezTo>
                  <a:lnTo>
                    <a:pt x="3352016" y="541198"/>
                  </a:lnTo>
                  <a:cubicBezTo>
                    <a:pt x="3352016" y="600978"/>
                    <a:pt x="3303554" y="649440"/>
                    <a:pt x="3243774" y="649440"/>
                  </a:cubicBezTo>
                  <a:lnTo>
                    <a:pt x="108242" y="649440"/>
                  </a:lnTo>
                  <a:cubicBezTo>
                    <a:pt x="48462" y="649440"/>
                    <a:pt x="0" y="600978"/>
                    <a:pt x="0" y="541198"/>
                  </a:cubicBezTo>
                  <a:lnTo>
                    <a:pt x="0" y="108242"/>
                  </a:lnTo>
                  <a:close/>
                </a:path>
              </a:pathLst>
            </a:custGeom>
            <a:solidFill>
              <a:srgbClr val="883A35"/>
            </a:solidFill>
            <a:ln w="12700" cap="flat" cmpd="sng">
              <a:solidFill>
                <a:schemeClr val="lt1"/>
              </a:solidFill>
              <a:prstDash val="solid"/>
              <a:miter lim="800000"/>
              <a:headEnd type="none" w="sm" len="sm"/>
              <a:tailEnd type="none" w="sm" len="sm"/>
            </a:ln>
          </p:spPr>
          <p:txBody>
            <a:bodyPr spcFirstLastPara="1" wrap="square" lIns="158400" tIns="31700" rIns="158400" bIns="31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Working Principle</a:t>
              </a:r>
              <a:endParaRPr sz="2400" b="0" i="0" u="none" strike="noStrike" cap="none">
                <a:solidFill>
                  <a:schemeClr val="lt1"/>
                </a:solidFill>
                <a:latin typeface="Arial"/>
                <a:ea typeface="Arial"/>
                <a:cs typeface="Arial"/>
                <a:sym typeface="Arial"/>
              </a:endParaRPr>
            </a:p>
          </p:txBody>
        </p:sp>
      </p:grpSp>
      <p:sp>
        <p:nvSpPr>
          <p:cNvPr id="124" name="Google Shape;124;p10"/>
          <p:cNvSpPr txBox="1"/>
          <p:nvPr/>
        </p:nvSpPr>
        <p:spPr>
          <a:xfrm>
            <a:off x="5586670" y="4772976"/>
            <a:ext cx="3599534"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Water Quality Analyzer</a:t>
            </a:r>
            <a:endParaRPr sz="1400" b="1" i="0" u="none" strike="noStrike" cap="none">
              <a:solidFill>
                <a:schemeClr val="dk1"/>
              </a:solidFill>
              <a:latin typeface="Arial"/>
              <a:ea typeface="Arial"/>
              <a:cs typeface="Arial"/>
              <a:sym typeface="Arial"/>
            </a:endParaRPr>
          </a:p>
        </p:txBody>
      </p:sp>
      <p:grpSp>
        <p:nvGrpSpPr>
          <p:cNvPr id="125" name="Google Shape;125;p10"/>
          <p:cNvGrpSpPr/>
          <p:nvPr/>
        </p:nvGrpSpPr>
        <p:grpSpPr>
          <a:xfrm>
            <a:off x="130523" y="3873951"/>
            <a:ext cx="5256725" cy="2848212"/>
            <a:chOff x="2682954" y="665190"/>
            <a:chExt cx="5204299" cy="3339463"/>
          </a:xfrm>
        </p:grpSpPr>
        <p:sp>
          <p:nvSpPr>
            <p:cNvPr id="126" name="Google Shape;126;p10"/>
            <p:cNvSpPr/>
            <p:nvPr/>
          </p:nvSpPr>
          <p:spPr>
            <a:xfrm>
              <a:off x="2682954" y="989909"/>
              <a:ext cx="5204299" cy="3014744"/>
            </a:xfrm>
            <a:custGeom>
              <a:avLst/>
              <a:gdLst/>
              <a:ahLst/>
              <a:cxnLst/>
              <a:rect l="l" t="t" r="r" b="b"/>
              <a:pathLst>
                <a:path w="4788595" h="4158000" extrusionOk="0">
                  <a:moveTo>
                    <a:pt x="0" y="0"/>
                  </a:moveTo>
                  <a:lnTo>
                    <a:pt x="4788595" y="0"/>
                  </a:lnTo>
                  <a:lnTo>
                    <a:pt x="4788595" y="4158000"/>
                  </a:lnTo>
                  <a:lnTo>
                    <a:pt x="0" y="4158000"/>
                  </a:lnTo>
                  <a:lnTo>
                    <a:pt x="0" y="0"/>
                  </a:lnTo>
                  <a:close/>
                </a:path>
              </a:pathLst>
            </a:custGeom>
            <a:solidFill>
              <a:schemeClr val="lt1">
                <a:alpha val="89411"/>
              </a:schemeClr>
            </a:solidFill>
            <a:ln w="12700" cap="flat" cmpd="sng">
              <a:solidFill>
                <a:srgbClr val="883A35"/>
              </a:solidFill>
              <a:prstDash val="solid"/>
              <a:miter lim="800000"/>
              <a:headEnd type="none" w="sm" len="sm"/>
              <a:tailEnd type="none" w="sm" len="sm"/>
            </a:ln>
          </p:spPr>
          <p:txBody>
            <a:bodyPr spcFirstLastPara="1" wrap="square" lIns="180000" tIns="437375" rIns="324000" bIns="14935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a:solidFill>
                    <a:schemeClr val="dk1"/>
                  </a:solidFill>
                </a:rPr>
                <a:t>Measurement of pH, electrical conductivity and total dissolved solids</a:t>
              </a:r>
              <a:endParaRPr sz="2000" b="0" i="0" u="none" strike="noStrike" cap="none">
                <a:solidFill>
                  <a:schemeClr val="dk1"/>
                </a:solidFill>
                <a:latin typeface="Arial"/>
                <a:ea typeface="Arial"/>
                <a:cs typeface="Arial"/>
                <a:sym typeface="Arial"/>
              </a:endParaRPr>
            </a:p>
          </p:txBody>
        </p:sp>
        <p:sp>
          <p:nvSpPr>
            <p:cNvPr id="127" name="Google Shape;127;p10"/>
            <p:cNvSpPr/>
            <p:nvPr/>
          </p:nvSpPr>
          <p:spPr>
            <a:xfrm>
              <a:off x="2838604" y="665190"/>
              <a:ext cx="4364682" cy="649440"/>
            </a:xfrm>
            <a:custGeom>
              <a:avLst/>
              <a:gdLst/>
              <a:ahLst/>
              <a:cxnLst/>
              <a:rect l="l" t="t" r="r" b="b"/>
              <a:pathLst>
                <a:path w="3352016" h="649440" extrusionOk="0">
                  <a:moveTo>
                    <a:pt x="0" y="108242"/>
                  </a:moveTo>
                  <a:cubicBezTo>
                    <a:pt x="0" y="48462"/>
                    <a:pt x="48462" y="0"/>
                    <a:pt x="108242" y="0"/>
                  </a:cubicBezTo>
                  <a:lnTo>
                    <a:pt x="3243774" y="0"/>
                  </a:lnTo>
                  <a:cubicBezTo>
                    <a:pt x="3303554" y="0"/>
                    <a:pt x="3352016" y="48462"/>
                    <a:pt x="3352016" y="108242"/>
                  </a:cubicBezTo>
                  <a:lnTo>
                    <a:pt x="3352016" y="541198"/>
                  </a:lnTo>
                  <a:cubicBezTo>
                    <a:pt x="3352016" y="600978"/>
                    <a:pt x="3303554" y="649440"/>
                    <a:pt x="3243774" y="649440"/>
                  </a:cubicBezTo>
                  <a:lnTo>
                    <a:pt x="108242" y="649440"/>
                  </a:lnTo>
                  <a:cubicBezTo>
                    <a:pt x="48462" y="649440"/>
                    <a:pt x="0" y="600978"/>
                    <a:pt x="0" y="541198"/>
                  </a:cubicBezTo>
                  <a:lnTo>
                    <a:pt x="0" y="108242"/>
                  </a:lnTo>
                  <a:close/>
                </a:path>
              </a:pathLst>
            </a:custGeom>
            <a:solidFill>
              <a:srgbClr val="883A35"/>
            </a:solidFill>
            <a:ln w="12700" cap="flat" cmpd="sng">
              <a:solidFill>
                <a:schemeClr val="lt1"/>
              </a:solidFill>
              <a:prstDash val="solid"/>
              <a:miter lim="800000"/>
              <a:headEnd type="none" w="sm" len="sm"/>
              <a:tailEnd type="none" w="sm" len="sm"/>
            </a:ln>
          </p:spPr>
          <p:txBody>
            <a:bodyPr spcFirstLastPara="1" wrap="square" lIns="158400" tIns="31700" rIns="158400" bIns="31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Application</a:t>
              </a:r>
              <a:endParaRPr sz="2400" b="0" i="0" u="none" strike="noStrike" cap="none">
                <a:solidFill>
                  <a:schemeClr val="lt1"/>
                </a:solidFill>
                <a:latin typeface="Arial"/>
                <a:ea typeface="Arial"/>
                <a:cs typeface="Arial"/>
                <a:sym typeface="Arial"/>
              </a:endParaRPr>
            </a:p>
          </p:txBody>
        </p:sp>
      </p:grpSp>
      <p:pic>
        <p:nvPicPr>
          <p:cNvPr id="128" name="Google Shape;128;p10"/>
          <p:cNvPicPr preferRelativeResize="0"/>
          <p:nvPr/>
        </p:nvPicPr>
        <p:blipFill rotWithShape="1">
          <a:blip r:embed="rId3">
            <a:alphaModFix/>
          </a:blip>
          <a:srcRect l="24616" t="6442" r="11076"/>
          <a:stretch/>
        </p:blipFill>
        <p:spPr>
          <a:xfrm>
            <a:off x="5586670" y="1306463"/>
            <a:ext cx="3340649" cy="3240083"/>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11"/>
          <p:cNvPicPr preferRelativeResize="0"/>
          <p:nvPr/>
        </p:nvPicPr>
        <p:blipFill rotWithShape="1">
          <a:blip r:embed="rId3">
            <a:alphaModFix/>
          </a:blip>
          <a:srcRect/>
          <a:stretch/>
        </p:blipFill>
        <p:spPr>
          <a:xfrm>
            <a:off x="6085649" y="1052552"/>
            <a:ext cx="2015613" cy="2687485"/>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392"/>
              </a:srgbClr>
            </a:outerShdw>
          </a:effectLst>
        </p:spPr>
      </p:pic>
      <p:sp>
        <p:nvSpPr>
          <p:cNvPr id="134" name="Google Shape;134;p11"/>
          <p:cNvSpPr txBox="1">
            <a:spLocks noGrp="1"/>
          </p:cNvSpPr>
          <p:nvPr>
            <p:ph type="title"/>
          </p:nvPr>
        </p:nvSpPr>
        <p:spPr>
          <a:xfrm>
            <a:off x="1" y="72006"/>
            <a:ext cx="8101261" cy="100802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41812"/>
              </a:buClr>
              <a:buSzPts val="3600"/>
              <a:buFont typeface="Arial"/>
              <a:buNone/>
            </a:pPr>
            <a:r>
              <a:rPr lang="en-US" sz="3600"/>
              <a:t>iSorb-HP</a:t>
            </a:r>
            <a:endParaRPr/>
          </a:p>
        </p:txBody>
      </p:sp>
      <p:grpSp>
        <p:nvGrpSpPr>
          <p:cNvPr id="135" name="Google Shape;135;p11"/>
          <p:cNvGrpSpPr/>
          <p:nvPr/>
        </p:nvGrpSpPr>
        <p:grpSpPr>
          <a:xfrm>
            <a:off x="130523" y="921371"/>
            <a:ext cx="5256725" cy="2749055"/>
            <a:chOff x="2682954" y="665191"/>
            <a:chExt cx="5204299" cy="3223203"/>
          </a:xfrm>
        </p:grpSpPr>
        <p:sp>
          <p:nvSpPr>
            <p:cNvPr id="136" name="Google Shape;136;p11"/>
            <p:cNvSpPr/>
            <p:nvPr/>
          </p:nvSpPr>
          <p:spPr>
            <a:xfrm>
              <a:off x="2682954" y="989910"/>
              <a:ext cx="5204299" cy="2898484"/>
            </a:xfrm>
            <a:custGeom>
              <a:avLst/>
              <a:gdLst/>
              <a:ahLst/>
              <a:cxnLst/>
              <a:rect l="l" t="t" r="r" b="b"/>
              <a:pathLst>
                <a:path w="4788595" h="4158000" extrusionOk="0">
                  <a:moveTo>
                    <a:pt x="0" y="0"/>
                  </a:moveTo>
                  <a:lnTo>
                    <a:pt x="4788595" y="0"/>
                  </a:lnTo>
                  <a:lnTo>
                    <a:pt x="4788595" y="4158000"/>
                  </a:lnTo>
                  <a:lnTo>
                    <a:pt x="0" y="4158000"/>
                  </a:lnTo>
                  <a:lnTo>
                    <a:pt x="0" y="0"/>
                  </a:lnTo>
                  <a:close/>
                </a:path>
              </a:pathLst>
            </a:custGeom>
            <a:solidFill>
              <a:schemeClr val="lt1">
                <a:alpha val="89411"/>
              </a:schemeClr>
            </a:solidFill>
            <a:ln w="12700" cap="flat" cmpd="sng">
              <a:solidFill>
                <a:srgbClr val="883A35"/>
              </a:solidFill>
              <a:prstDash val="solid"/>
              <a:miter lim="800000"/>
              <a:headEnd type="none" w="sm" len="sm"/>
              <a:tailEnd type="none" w="sm" len="sm"/>
            </a:ln>
          </p:spPr>
          <p:txBody>
            <a:bodyPr spcFirstLastPara="1" wrap="square" lIns="180000" tIns="437375" rIns="324000" bIns="14935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A known amount of gas is allowed to expand into a sealed container with sorbent. The amount of gas adsorbed can  be calculated from the mass balance equation, provided the void volume of sorbent is known.</a:t>
              </a:r>
              <a:endParaRPr sz="2000" b="0" i="0" u="none" strike="noStrike" cap="none">
                <a:solidFill>
                  <a:schemeClr val="dk1"/>
                </a:solidFill>
                <a:latin typeface="Arial"/>
                <a:ea typeface="Arial"/>
                <a:cs typeface="Arial"/>
                <a:sym typeface="Arial"/>
              </a:endParaRPr>
            </a:p>
          </p:txBody>
        </p:sp>
        <p:sp>
          <p:nvSpPr>
            <p:cNvPr id="137" name="Google Shape;137;p11"/>
            <p:cNvSpPr/>
            <p:nvPr/>
          </p:nvSpPr>
          <p:spPr>
            <a:xfrm>
              <a:off x="2838604" y="665191"/>
              <a:ext cx="4364682" cy="649440"/>
            </a:xfrm>
            <a:custGeom>
              <a:avLst/>
              <a:gdLst/>
              <a:ahLst/>
              <a:cxnLst/>
              <a:rect l="l" t="t" r="r" b="b"/>
              <a:pathLst>
                <a:path w="3352016" h="649440" extrusionOk="0">
                  <a:moveTo>
                    <a:pt x="0" y="108242"/>
                  </a:moveTo>
                  <a:cubicBezTo>
                    <a:pt x="0" y="48462"/>
                    <a:pt x="48462" y="0"/>
                    <a:pt x="108242" y="0"/>
                  </a:cubicBezTo>
                  <a:lnTo>
                    <a:pt x="3243774" y="0"/>
                  </a:lnTo>
                  <a:cubicBezTo>
                    <a:pt x="3303554" y="0"/>
                    <a:pt x="3352016" y="48462"/>
                    <a:pt x="3352016" y="108242"/>
                  </a:cubicBezTo>
                  <a:lnTo>
                    <a:pt x="3352016" y="541198"/>
                  </a:lnTo>
                  <a:cubicBezTo>
                    <a:pt x="3352016" y="600978"/>
                    <a:pt x="3303554" y="649440"/>
                    <a:pt x="3243774" y="649440"/>
                  </a:cubicBezTo>
                  <a:lnTo>
                    <a:pt x="108242" y="649440"/>
                  </a:lnTo>
                  <a:cubicBezTo>
                    <a:pt x="48462" y="649440"/>
                    <a:pt x="0" y="600978"/>
                    <a:pt x="0" y="541198"/>
                  </a:cubicBezTo>
                  <a:lnTo>
                    <a:pt x="0" y="108242"/>
                  </a:lnTo>
                  <a:close/>
                </a:path>
              </a:pathLst>
            </a:custGeom>
            <a:solidFill>
              <a:srgbClr val="883A35"/>
            </a:solidFill>
            <a:ln w="12700" cap="flat" cmpd="sng">
              <a:solidFill>
                <a:schemeClr val="lt1"/>
              </a:solidFill>
              <a:prstDash val="solid"/>
              <a:miter lim="800000"/>
              <a:headEnd type="none" w="sm" len="sm"/>
              <a:tailEnd type="none" w="sm" len="sm"/>
            </a:ln>
          </p:spPr>
          <p:txBody>
            <a:bodyPr spcFirstLastPara="1" wrap="square" lIns="158400" tIns="31700" rIns="158400" bIns="31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Working Principle</a:t>
              </a:r>
              <a:endParaRPr sz="2400" b="0" i="0" u="none" strike="noStrike" cap="none">
                <a:solidFill>
                  <a:schemeClr val="lt1"/>
                </a:solidFill>
                <a:latin typeface="Arial"/>
                <a:ea typeface="Arial"/>
                <a:cs typeface="Arial"/>
                <a:sym typeface="Arial"/>
              </a:endParaRPr>
            </a:p>
          </p:txBody>
        </p:sp>
      </p:grpSp>
      <p:sp>
        <p:nvSpPr>
          <p:cNvPr id="138" name="Google Shape;138;p11"/>
          <p:cNvSpPr txBox="1"/>
          <p:nvPr/>
        </p:nvSpPr>
        <p:spPr>
          <a:xfrm>
            <a:off x="4835152" y="3824445"/>
            <a:ext cx="4337408"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iSorb-HP</a:t>
            </a:r>
            <a:endParaRPr sz="1400" b="1" i="0" u="none" strike="noStrike" cap="none">
              <a:solidFill>
                <a:schemeClr val="dk1"/>
              </a:solidFill>
              <a:latin typeface="Arial"/>
              <a:ea typeface="Arial"/>
              <a:cs typeface="Arial"/>
              <a:sym typeface="Arial"/>
            </a:endParaRPr>
          </a:p>
        </p:txBody>
      </p:sp>
      <p:grpSp>
        <p:nvGrpSpPr>
          <p:cNvPr id="139" name="Google Shape;139;p11"/>
          <p:cNvGrpSpPr/>
          <p:nvPr/>
        </p:nvGrpSpPr>
        <p:grpSpPr>
          <a:xfrm>
            <a:off x="130523" y="3873951"/>
            <a:ext cx="5256725" cy="2848212"/>
            <a:chOff x="2682954" y="665190"/>
            <a:chExt cx="5204299" cy="3339463"/>
          </a:xfrm>
        </p:grpSpPr>
        <p:sp>
          <p:nvSpPr>
            <p:cNvPr id="140" name="Google Shape;140;p11"/>
            <p:cNvSpPr/>
            <p:nvPr/>
          </p:nvSpPr>
          <p:spPr>
            <a:xfrm>
              <a:off x="2682954" y="989909"/>
              <a:ext cx="5204299" cy="3014744"/>
            </a:xfrm>
            <a:custGeom>
              <a:avLst/>
              <a:gdLst/>
              <a:ahLst/>
              <a:cxnLst/>
              <a:rect l="l" t="t" r="r" b="b"/>
              <a:pathLst>
                <a:path w="4788595" h="4158000" extrusionOk="0">
                  <a:moveTo>
                    <a:pt x="0" y="0"/>
                  </a:moveTo>
                  <a:lnTo>
                    <a:pt x="4788595" y="0"/>
                  </a:lnTo>
                  <a:lnTo>
                    <a:pt x="4788595" y="4158000"/>
                  </a:lnTo>
                  <a:lnTo>
                    <a:pt x="0" y="4158000"/>
                  </a:lnTo>
                  <a:lnTo>
                    <a:pt x="0" y="0"/>
                  </a:lnTo>
                  <a:close/>
                </a:path>
              </a:pathLst>
            </a:custGeom>
            <a:solidFill>
              <a:schemeClr val="lt1">
                <a:alpha val="89411"/>
              </a:schemeClr>
            </a:solidFill>
            <a:ln w="12700" cap="flat" cmpd="sng">
              <a:solidFill>
                <a:srgbClr val="883A35"/>
              </a:solidFill>
              <a:prstDash val="solid"/>
              <a:miter lim="800000"/>
              <a:headEnd type="none" w="sm" len="sm"/>
              <a:tailEnd type="none" w="sm" len="sm"/>
            </a:ln>
          </p:spPr>
          <p:txBody>
            <a:bodyPr spcFirstLastPara="1" wrap="square" lIns="180000" tIns="437375" rIns="324000" bIns="14935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To determine the adsorption-desorption isotherms and kinetics for gases over a wide range of pressures (upto 200 bar) and temperatures(upto 400°C).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141" name="Google Shape;141;p11"/>
            <p:cNvSpPr/>
            <p:nvPr/>
          </p:nvSpPr>
          <p:spPr>
            <a:xfrm>
              <a:off x="2838604" y="665190"/>
              <a:ext cx="4364682" cy="649440"/>
            </a:xfrm>
            <a:custGeom>
              <a:avLst/>
              <a:gdLst/>
              <a:ahLst/>
              <a:cxnLst/>
              <a:rect l="l" t="t" r="r" b="b"/>
              <a:pathLst>
                <a:path w="3352016" h="649440" extrusionOk="0">
                  <a:moveTo>
                    <a:pt x="0" y="108242"/>
                  </a:moveTo>
                  <a:cubicBezTo>
                    <a:pt x="0" y="48462"/>
                    <a:pt x="48462" y="0"/>
                    <a:pt x="108242" y="0"/>
                  </a:cubicBezTo>
                  <a:lnTo>
                    <a:pt x="3243774" y="0"/>
                  </a:lnTo>
                  <a:cubicBezTo>
                    <a:pt x="3303554" y="0"/>
                    <a:pt x="3352016" y="48462"/>
                    <a:pt x="3352016" y="108242"/>
                  </a:cubicBezTo>
                  <a:lnTo>
                    <a:pt x="3352016" y="541198"/>
                  </a:lnTo>
                  <a:cubicBezTo>
                    <a:pt x="3352016" y="600978"/>
                    <a:pt x="3303554" y="649440"/>
                    <a:pt x="3243774" y="649440"/>
                  </a:cubicBezTo>
                  <a:lnTo>
                    <a:pt x="108242" y="649440"/>
                  </a:lnTo>
                  <a:cubicBezTo>
                    <a:pt x="48462" y="649440"/>
                    <a:pt x="0" y="600978"/>
                    <a:pt x="0" y="541198"/>
                  </a:cubicBezTo>
                  <a:lnTo>
                    <a:pt x="0" y="108242"/>
                  </a:lnTo>
                  <a:close/>
                </a:path>
              </a:pathLst>
            </a:custGeom>
            <a:solidFill>
              <a:srgbClr val="883A35"/>
            </a:solidFill>
            <a:ln w="12700" cap="flat" cmpd="sng">
              <a:solidFill>
                <a:schemeClr val="lt1"/>
              </a:solidFill>
              <a:prstDash val="solid"/>
              <a:miter lim="800000"/>
              <a:headEnd type="none" w="sm" len="sm"/>
              <a:tailEnd type="none" w="sm" len="sm"/>
            </a:ln>
          </p:spPr>
          <p:txBody>
            <a:bodyPr spcFirstLastPara="1" wrap="square" lIns="158400" tIns="31700" rIns="158400" bIns="31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Application</a:t>
              </a:r>
              <a:endParaRPr sz="2400" b="0" i="0" u="none" strike="noStrike" cap="none">
                <a:solidFill>
                  <a:schemeClr val="lt1"/>
                </a:solidFill>
                <a:latin typeface="Arial"/>
                <a:ea typeface="Arial"/>
                <a:cs typeface="Arial"/>
                <a:sym typeface="Arial"/>
              </a:endParaRPr>
            </a:p>
          </p:txBody>
        </p:sp>
      </p:grpSp>
      <p:sp>
        <p:nvSpPr>
          <p:cNvPr id="142" name="Google Shape;142;p11"/>
          <p:cNvSpPr txBox="1"/>
          <p:nvPr/>
        </p:nvSpPr>
        <p:spPr>
          <a:xfrm>
            <a:off x="5387008" y="6414386"/>
            <a:ext cx="3756991"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CO</a:t>
            </a:r>
            <a:r>
              <a:rPr lang="en-US" sz="1400" b="1" i="0" u="none" strike="noStrike" cap="none" baseline="-25000">
                <a:solidFill>
                  <a:srgbClr val="000000"/>
                </a:solidFill>
                <a:latin typeface="Arial"/>
                <a:ea typeface="Arial"/>
                <a:cs typeface="Arial"/>
                <a:sym typeface="Arial"/>
              </a:rPr>
              <a:t>2</a:t>
            </a:r>
            <a:r>
              <a:rPr lang="en-US" sz="1400" b="1" i="0" u="none" strike="noStrike" cap="none">
                <a:solidFill>
                  <a:srgbClr val="000000"/>
                </a:solidFill>
                <a:latin typeface="Arial"/>
                <a:ea typeface="Arial"/>
                <a:cs typeface="Arial"/>
                <a:sym typeface="Arial"/>
              </a:rPr>
              <a:t> adsorption isotherm on F400</a:t>
            </a:r>
            <a:endParaRPr sz="1400" b="1" i="0" u="none" strike="noStrike" cap="none">
              <a:solidFill>
                <a:schemeClr val="dk1"/>
              </a:solidFill>
              <a:latin typeface="Arial"/>
              <a:ea typeface="Arial"/>
              <a:cs typeface="Arial"/>
              <a:sym typeface="Arial"/>
            </a:endParaRPr>
          </a:p>
        </p:txBody>
      </p:sp>
      <p:pic>
        <p:nvPicPr>
          <p:cNvPr id="143" name="Google Shape;143;p11"/>
          <p:cNvPicPr preferRelativeResize="0"/>
          <p:nvPr/>
        </p:nvPicPr>
        <p:blipFill rotWithShape="1">
          <a:blip r:embed="rId4">
            <a:alphaModFix/>
          </a:blip>
          <a:srcRect/>
          <a:stretch/>
        </p:blipFill>
        <p:spPr>
          <a:xfrm>
            <a:off x="5817051" y="4150902"/>
            <a:ext cx="2953323" cy="221726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945</Words>
  <Application>Microsoft Office PowerPoint</Application>
  <PresentationFormat>On-screen Show (4:3)</PresentationFormat>
  <Paragraphs>136</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vt:lpstr>
      <vt:lpstr>Calibri</vt:lpstr>
      <vt:lpstr>Roboto</vt:lpstr>
      <vt:lpstr>Office Theme</vt:lpstr>
      <vt:lpstr>Thermogravimetric Analyzer</vt:lpstr>
      <vt:lpstr>Differential Scanning Calorimeter</vt:lpstr>
      <vt:lpstr>Fourier Transform Infrared Spectrometer</vt:lpstr>
      <vt:lpstr>Helium Gas Pycnometer</vt:lpstr>
      <vt:lpstr>Gas Chromatography</vt:lpstr>
      <vt:lpstr>UV Visible Spectrophotometer</vt:lpstr>
      <vt:lpstr>Atomic Absorption Spectrometer</vt:lpstr>
      <vt:lpstr>Water Quality Analyzer</vt:lpstr>
      <vt:lpstr>iSorb-HP</vt:lpstr>
      <vt:lpstr>AutoSorb</vt:lpstr>
      <vt:lpstr>Accelerated UV Weatherometer</vt:lpstr>
      <vt:lpstr>Accelerated Xenon Arc Weatherometer</vt:lpstr>
      <vt:lpstr>Melt Flow Index</vt:lpstr>
      <vt:lpstr>Geomembrane Dog Bone Cutter</vt:lpstr>
      <vt:lpstr>Research Centrifuge</vt:lpstr>
      <vt:lpstr>Geotechnical Centrifuge</vt:lpstr>
      <vt:lpstr>Flexible-wall Permeameter</vt:lpstr>
      <vt:lpstr>Sieve Shaker</vt:lpstr>
      <vt:lpstr>Time Domain Reflectometer</vt:lpstr>
      <vt:lpstr>Fabricated Diffusion Cells</vt:lpstr>
      <vt:lpstr>Fabricated Carbon dioxide Diffusion cells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Thermogravimetric Analyzer</dc:title>
  <dc:creator>DHANALAKSHMI</dc:creator>
  <cp:lastModifiedBy>DHANALAKSHMI</cp:lastModifiedBy>
  <cp:revision>1</cp:revision>
  <dcterms:modified xsi:type="dcterms:W3CDTF">2020-12-28T12:56:38Z</dcterms:modified>
</cp:coreProperties>
</file>