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6" r:id="rId7"/>
    <p:sldId id="262" r:id="rId8"/>
    <p:sldId id="267" r:id="rId9"/>
    <p:sldId id="264" r:id="rId10"/>
    <p:sldId id="265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iD2zEIdQ8fkXQxkaUQrppNsqbh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F909B5-4333-4CD4-AFCB-F7F50E452E8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1DF74C-92F3-4939-9AB6-0F70D4050212}">
      <dgm:prSet/>
      <dgm:spPr/>
      <dgm:t>
        <a:bodyPr/>
        <a:lstStyle/>
        <a:p>
          <a:pPr>
            <a:lnSpc>
              <a:spcPct val="100000"/>
            </a:lnSpc>
          </a:pPr>
          <a:r>
            <a:rPr lang="en-IN"/>
            <a:t>Recommend condition assessment procedure to identify the root cause of distress and extent of damage 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B9AC1D1-A501-4FBC-9659-0F3BB1ADF4AE}" type="parTrans" cxnId="{41288E92-6CFE-499D-AD67-1D8808B1B752}">
      <dgm:prSet/>
      <dgm:spPr/>
      <dgm:t>
        <a:bodyPr/>
        <a:lstStyle/>
        <a:p>
          <a:endParaRPr lang="en-US"/>
        </a:p>
      </dgm:t>
    </dgm:pt>
    <dgm:pt modelId="{DB685322-CE1C-4EDD-A597-46DB774B7DA4}" type="sibTrans" cxnId="{41288E92-6CFE-499D-AD67-1D8808B1B752}">
      <dgm:prSet/>
      <dgm:spPr/>
      <dgm:t>
        <a:bodyPr/>
        <a:lstStyle/>
        <a:p>
          <a:endParaRPr lang="en-US"/>
        </a:p>
      </dgm:t>
    </dgm:pt>
    <dgm:pt modelId="{DBE2DDDD-5BCF-4B18-BD42-C24A83CE8158}">
      <dgm:prSet/>
      <dgm:spPr/>
      <dgm:t>
        <a:bodyPr/>
        <a:lstStyle/>
        <a:p>
          <a:pPr>
            <a:lnSpc>
              <a:spcPct val="100000"/>
            </a:lnSpc>
          </a:pPr>
          <a:r>
            <a:rPr lang="en-IN"/>
            <a:t>Develop repair and retrofitting strategies for the structural elements of a heavily corroding cooling tower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70AFE78-8C34-4663-AC10-E1B020A08542}" type="parTrans" cxnId="{E4582C86-7DA1-4B6C-9030-D66BD0198232}">
      <dgm:prSet/>
      <dgm:spPr/>
      <dgm:t>
        <a:bodyPr/>
        <a:lstStyle/>
        <a:p>
          <a:endParaRPr lang="en-US"/>
        </a:p>
      </dgm:t>
    </dgm:pt>
    <dgm:pt modelId="{7B077FE8-D255-4D67-85D2-8661E13C450F}" type="sibTrans" cxnId="{E4582C86-7DA1-4B6C-9030-D66BD0198232}">
      <dgm:prSet/>
      <dgm:spPr/>
      <dgm:t>
        <a:bodyPr/>
        <a:lstStyle/>
        <a:p>
          <a:endParaRPr lang="en-US"/>
        </a:p>
      </dgm:t>
    </dgm:pt>
    <dgm:pt modelId="{DCF0A250-0159-4EC7-85E8-5E1D94754E87}">
      <dgm:prSet/>
      <dgm:spPr/>
      <dgm:t>
        <a:bodyPr/>
        <a:lstStyle/>
        <a:p>
          <a:pPr>
            <a:lnSpc>
              <a:spcPct val="100000"/>
            </a:lnSpc>
          </a:pPr>
          <a:r>
            <a:rPr lang="en-IN" dirty="0"/>
            <a:t>Revise the tender specification with durability design to achieve the target service life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52D4B6F-A5A0-43AE-A214-8C44B1C6C569}" type="parTrans" cxnId="{31AD2F79-E6CA-4AF9-8991-686DE746149A}">
      <dgm:prSet/>
      <dgm:spPr/>
      <dgm:t>
        <a:bodyPr/>
        <a:lstStyle/>
        <a:p>
          <a:endParaRPr lang="en-US"/>
        </a:p>
      </dgm:t>
    </dgm:pt>
    <dgm:pt modelId="{6AAA2398-1F36-47DA-B150-661AFAFA7306}" type="sibTrans" cxnId="{31AD2F79-E6CA-4AF9-8991-686DE746149A}">
      <dgm:prSet/>
      <dgm:spPr/>
      <dgm:t>
        <a:bodyPr/>
        <a:lstStyle/>
        <a:p>
          <a:endParaRPr lang="en-US"/>
        </a:p>
      </dgm:t>
    </dgm:pt>
    <dgm:pt modelId="{10343A9D-FDA6-49EA-82B5-6E1480CED482}" type="pres">
      <dgm:prSet presAssocID="{15F909B5-4333-4CD4-AFCB-F7F50E452E8B}" presName="root" presStyleCnt="0">
        <dgm:presLayoutVars>
          <dgm:dir/>
          <dgm:resizeHandles val="exact"/>
        </dgm:presLayoutVars>
      </dgm:prSet>
      <dgm:spPr/>
    </dgm:pt>
    <dgm:pt modelId="{9F882EEC-70E6-4C65-956A-1382DE08316B}" type="pres">
      <dgm:prSet presAssocID="{6D1DF74C-92F3-4939-9AB6-0F70D4050212}" presName="compNode" presStyleCnt="0"/>
      <dgm:spPr/>
    </dgm:pt>
    <dgm:pt modelId="{5D4978CF-4DC8-4F9D-82DB-7E3EB69C758A}" type="pres">
      <dgm:prSet presAssocID="{6D1DF74C-92F3-4939-9AB6-0F70D4050212}" presName="bgRect" presStyleLbl="bgShp" presStyleIdx="0" presStyleCnt="3"/>
      <dgm:spPr/>
    </dgm:pt>
    <dgm:pt modelId="{0DE7CE2D-8E9B-4D8C-8D7E-3C0BE4835CB2}" type="pres">
      <dgm:prSet presAssocID="{6D1DF74C-92F3-4939-9AB6-0F70D405021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6C5F409-DE1E-41E2-9D7A-DAD0907F0309}" type="pres">
      <dgm:prSet presAssocID="{6D1DF74C-92F3-4939-9AB6-0F70D4050212}" presName="spaceRect" presStyleCnt="0"/>
      <dgm:spPr/>
    </dgm:pt>
    <dgm:pt modelId="{D4E5E37C-6C9F-4885-90CF-66AB6B4E52BB}" type="pres">
      <dgm:prSet presAssocID="{6D1DF74C-92F3-4939-9AB6-0F70D4050212}" presName="parTx" presStyleLbl="revTx" presStyleIdx="0" presStyleCnt="3">
        <dgm:presLayoutVars>
          <dgm:chMax val="0"/>
          <dgm:chPref val="0"/>
        </dgm:presLayoutVars>
      </dgm:prSet>
      <dgm:spPr/>
    </dgm:pt>
    <dgm:pt modelId="{0D72628F-EE40-4021-AF0E-48676B1C9D07}" type="pres">
      <dgm:prSet presAssocID="{DB685322-CE1C-4EDD-A597-46DB774B7DA4}" presName="sibTrans" presStyleCnt="0"/>
      <dgm:spPr/>
    </dgm:pt>
    <dgm:pt modelId="{AA2EBC35-92A7-4E70-9270-D123EFFE7484}" type="pres">
      <dgm:prSet presAssocID="{DBE2DDDD-5BCF-4B18-BD42-C24A83CE8158}" presName="compNode" presStyleCnt="0"/>
      <dgm:spPr/>
    </dgm:pt>
    <dgm:pt modelId="{61AB628B-4B14-4224-A233-DEA3ADFE4F83}" type="pres">
      <dgm:prSet presAssocID="{DBE2DDDD-5BCF-4B18-BD42-C24A83CE8158}" presName="bgRect" presStyleLbl="bgShp" presStyleIdx="1" presStyleCnt="3"/>
      <dgm:spPr/>
    </dgm:pt>
    <dgm:pt modelId="{FE3E3848-7DEA-4061-832B-CB1AC3882462}" type="pres">
      <dgm:prSet presAssocID="{DBE2DDDD-5BCF-4B18-BD42-C24A83CE815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4265FAA5-54B0-46E8-B211-B8806F3B14A0}" type="pres">
      <dgm:prSet presAssocID="{DBE2DDDD-5BCF-4B18-BD42-C24A83CE8158}" presName="spaceRect" presStyleCnt="0"/>
      <dgm:spPr/>
    </dgm:pt>
    <dgm:pt modelId="{43359379-7368-4D21-A770-071C21B470D1}" type="pres">
      <dgm:prSet presAssocID="{DBE2DDDD-5BCF-4B18-BD42-C24A83CE8158}" presName="parTx" presStyleLbl="revTx" presStyleIdx="1" presStyleCnt="3">
        <dgm:presLayoutVars>
          <dgm:chMax val="0"/>
          <dgm:chPref val="0"/>
        </dgm:presLayoutVars>
      </dgm:prSet>
      <dgm:spPr/>
    </dgm:pt>
    <dgm:pt modelId="{B674E147-4E30-40BE-AFAA-70C2E167CDA6}" type="pres">
      <dgm:prSet presAssocID="{7B077FE8-D255-4D67-85D2-8661E13C450F}" presName="sibTrans" presStyleCnt="0"/>
      <dgm:spPr/>
    </dgm:pt>
    <dgm:pt modelId="{44149529-DB77-465B-A7D5-98BB43AB78A8}" type="pres">
      <dgm:prSet presAssocID="{DCF0A250-0159-4EC7-85E8-5E1D94754E87}" presName="compNode" presStyleCnt="0"/>
      <dgm:spPr/>
    </dgm:pt>
    <dgm:pt modelId="{503FC28A-E2F2-4441-8924-198A9FA89B55}" type="pres">
      <dgm:prSet presAssocID="{DCF0A250-0159-4EC7-85E8-5E1D94754E87}" presName="bgRect" presStyleLbl="bgShp" presStyleIdx="2" presStyleCnt="3"/>
      <dgm:spPr/>
    </dgm:pt>
    <dgm:pt modelId="{D2EBD7EC-99BB-49EC-987B-8F7F045E8A70}" type="pres">
      <dgm:prSet presAssocID="{DCF0A250-0159-4EC7-85E8-5E1D94754E8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5A57DF3C-9D9B-4CB3-B660-C11B68514B3E}" type="pres">
      <dgm:prSet presAssocID="{DCF0A250-0159-4EC7-85E8-5E1D94754E87}" presName="spaceRect" presStyleCnt="0"/>
      <dgm:spPr/>
    </dgm:pt>
    <dgm:pt modelId="{BDAE78F3-2360-4277-82F4-0769ACF9BEF8}" type="pres">
      <dgm:prSet presAssocID="{DCF0A250-0159-4EC7-85E8-5E1D94754E8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1AD2F79-E6CA-4AF9-8991-686DE746149A}" srcId="{15F909B5-4333-4CD4-AFCB-F7F50E452E8B}" destId="{DCF0A250-0159-4EC7-85E8-5E1D94754E87}" srcOrd="2" destOrd="0" parTransId="{752D4B6F-A5A0-43AE-A214-8C44B1C6C569}" sibTransId="{6AAA2398-1F36-47DA-B150-661AFAFA7306}"/>
    <dgm:cxn modelId="{E4582C86-7DA1-4B6C-9030-D66BD0198232}" srcId="{15F909B5-4333-4CD4-AFCB-F7F50E452E8B}" destId="{DBE2DDDD-5BCF-4B18-BD42-C24A83CE8158}" srcOrd="1" destOrd="0" parTransId="{170AFE78-8C34-4663-AC10-E1B020A08542}" sibTransId="{7B077FE8-D255-4D67-85D2-8661E13C450F}"/>
    <dgm:cxn modelId="{41288E92-6CFE-499D-AD67-1D8808B1B752}" srcId="{15F909B5-4333-4CD4-AFCB-F7F50E452E8B}" destId="{6D1DF74C-92F3-4939-9AB6-0F70D4050212}" srcOrd="0" destOrd="0" parTransId="{4B9AC1D1-A501-4FBC-9659-0F3BB1ADF4AE}" sibTransId="{DB685322-CE1C-4EDD-A597-46DB774B7DA4}"/>
    <dgm:cxn modelId="{B1956299-3899-4331-B29B-C024D41F4128}" type="presOf" srcId="{6D1DF74C-92F3-4939-9AB6-0F70D4050212}" destId="{D4E5E37C-6C9F-4885-90CF-66AB6B4E52BB}" srcOrd="0" destOrd="0" presId="urn:microsoft.com/office/officeart/2018/2/layout/IconVerticalSolidList"/>
    <dgm:cxn modelId="{7F40AAB8-3073-408E-BC68-B6A2DBB5E1C8}" type="presOf" srcId="{DBE2DDDD-5BCF-4B18-BD42-C24A83CE8158}" destId="{43359379-7368-4D21-A770-071C21B470D1}" srcOrd="0" destOrd="0" presId="urn:microsoft.com/office/officeart/2018/2/layout/IconVerticalSolidList"/>
    <dgm:cxn modelId="{70F363DF-EA98-437C-BEBF-E5B94470DE18}" type="presOf" srcId="{DCF0A250-0159-4EC7-85E8-5E1D94754E87}" destId="{BDAE78F3-2360-4277-82F4-0769ACF9BEF8}" srcOrd="0" destOrd="0" presId="urn:microsoft.com/office/officeart/2018/2/layout/IconVerticalSolidList"/>
    <dgm:cxn modelId="{4D4042ED-D0AC-4216-80EF-0A3BC488666B}" type="presOf" srcId="{15F909B5-4333-4CD4-AFCB-F7F50E452E8B}" destId="{10343A9D-FDA6-49EA-82B5-6E1480CED482}" srcOrd="0" destOrd="0" presId="urn:microsoft.com/office/officeart/2018/2/layout/IconVerticalSolidList"/>
    <dgm:cxn modelId="{452BF7A6-B7AA-42DA-891D-71E4181579A3}" type="presParOf" srcId="{10343A9D-FDA6-49EA-82B5-6E1480CED482}" destId="{9F882EEC-70E6-4C65-956A-1382DE08316B}" srcOrd="0" destOrd="0" presId="urn:microsoft.com/office/officeart/2018/2/layout/IconVerticalSolidList"/>
    <dgm:cxn modelId="{0BA32C07-7D54-4181-A563-6ED04230F6ED}" type="presParOf" srcId="{9F882EEC-70E6-4C65-956A-1382DE08316B}" destId="{5D4978CF-4DC8-4F9D-82DB-7E3EB69C758A}" srcOrd="0" destOrd="0" presId="urn:microsoft.com/office/officeart/2018/2/layout/IconVerticalSolidList"/>
    <dgm:cxn modelId="{06E41D21-98E3-4C9B-86D3-2DE449963EA8}" type="presParOf" srcId="{9F882EEC-70E6-4C65-956A-1382DE08316B}" destId="{0DE7CE2D-8E9B-4D8C-8D7E-3C0BE4835CB2}" srcOrd="1" destOrd="0" presId="urn:microsoft.com/office/officeart/2018/2/layout/IconVerticalSolidList"/>
    <dgm:cxn modelId="{01B7687E-1C22-48CA-84B4-AD6B2F1E1854}" type="presParOf" srcId="{9F882EEC-70E6-4C65-956A-1382DE08316B}" destId="{A6C5F409-DE1E-41E2-9D7A-DAD0907F0309}" srcOrd="2" destOrd="0" presId="urn:microsoft.com/office/officeart/2018/2/layout/IconVerticalSolidList"/>
    <dgm:cxn modelId="{AFAA624A-C27A-4416-98E2-21B95F5F7D61}" type="presParOf" srcId="{9F882EEC-70E6-4C65-956A-1382DE08316B}" destId="{D4E5E37C-6C9F-4885-90CF-66AB6B4E52BB}" srcOrd="3" destOrd="0" presId="urn:microsoft.com/office/officeart/2018/2/layout/IconVerticalSolidList"/>
    <dgm:cxn modelId="{534CC554-A9D1-435E-9C2A-17C0625F219B}" type="presParOf" srcId="{10343A9D-FDA6-49EA-82B5-6E1480CED482}" destId="{0D72628F-EE40-4021-AF0E-48676B1C9D07}" srcOrd="1" destOrd="0" presId="urn:microsoft.com/office/officeart/2018/2/layout/IconVerticalSolidList"/>
    <dgm:cxn modelId="{B00852F2-4820-4805-9EC0-CFB51A39373E}" type="presParOf" srcId="{10343A9D-FDA6-49EA-82B5-6E1480CED482}" destId="{AA2EBC35-92A7-4E70-9270-D123EFFE7484}" srcOrd="2" destOrd="0" presId="urn:microsoft.com/office/officeart/2018/2/layout/IconVerticalSolidList"/>
    <dgm:cxn modelId="{45C0F87C-FD66-46F8-A21C-F282A54B27BE}" type="presParOf" srcId="{AA2EBC35-92A7-4E70-9270-D123EFFE7484}" destId="{61AB628B-4B14-4224-A233-DEA3ADFE4F83}" srcOrd="0" destOrd="0" presId="urn:microsoft.com/office/officeart/2018/2/layout/IconVerticalSolidList"/>
    <dgm:cxn modelId="{3D911126-D9FB-4987-995B-4B059F8841EA}" type="presParOf" srcId="{AA2EBC35-92A7-4E70-9270-D123EFFE7484}" destId="{FE3E3848-7DEA-4061-832B-CB1AC3882462}" srcOrd="1" destOrd="0" presId="urn:microsoft.com/office/officeart/2018/2/layout/IconVerticalSolidList"/>
    <dgm:cxn modelId="{A9324829-4BAA-403A-B569-B6A167F8DA86}" type="presParOf" srcId="{AA2EBC35-92A7-4E70-9270-D123EFFE7484}" destId="{4265FAA5-54B0-46E8-B211-B8806F3B14A0}" srcOrd="2" destOrd="0" presId="urn:microsoft.com/office/officeart/2018/2/layout/IconVerticalSolidList"/>
    <dgm:cxn modelId="{BE5C733A-B94D-426A-B145-047C37631B5B}" type="presParOf" srcId="{AA2EBC35-92A7-4E70-9270-D123EFFE7484}" destId="{43359379-7368-4D21-A770-071C21B470D1}" srcOrd="3" destOrd="0" presId="urn:microsoft.com/office/officeart/2018/2/layout/IconVerticalSolidList"/>
    <dgm:cxn modelId="{7C8CA9C5-B097-4E1C-B31E-83001E7689AD}" type="presParOf" srcId="{10343A9D-FDA6-49EA-82B5-6E1480CED482}" destId="{B674E147-4E30-40BE-AFAA-70C2E167CDA6}" srcOrd="3" destOrd="0" presId="urn:microsoft.com/office/officeart/2018/2/layout/IconVerticalSolidList"/>
    <dgm:cxn modelId="{6788E277-82E2-4B56-84A5-A6E217F5971F}" type="presParOf" srcId="{10343A9D-FDA6-49EA-82B5-6E1480CED482}" destId="{44149529-DB77-465B-A7D5-98BB43AB78A8}" srcOrd="4" destOrd="0" presId="urn:microsoft.com/office/officeart/2018/2/layout/IconVerticalSolidList"/>
    <dgm:cxn modelId="{A3B0134E-79D0-45C6-A449-671BC47B1A1C}" type="presParOf" srcId="{44149529-DB77-465B-A7D5-98BB43AB78A8}" destId="{503FC28A-E2F2-4441-8924-198A9FA89B55}" srcOrd="0" destOrd="0" presId="urn:microsoft.com/office/officeart/2018/2/layout/IconVerticalSolidList"/>
    <dgm:cxn modelId="{A1961CDE-1AEC-4CC8-8D21-F3B4360F930E}" type="presParOf" srcId="{44149529-DB77-465B-A7D5-98BB43AB78A8}" destId="{D2EBD7EC-99BB-49EC-987B-8F7F045E8A70}" srcOrd="1" destOrd="0" presId="urn:microsoft.com/office/officeart/2018/2/layout/IconVerticalSolidList"/>
    <dgm:cxn modelId="{4229EFC7-946E-4070-8760-02E8E3A92746}" type="presParOf" srcId="{44149529-DB77-465B-A7D5-98BB43AB78A8}" destId="{5A57DF3C-9D9B-4CB3-B660-C11B68514B3E}" srcOrd="2" destOrd="0" presId="urn:microsoft.com/office/officeart/2018/2/layout/IconVerticalSolidList"/>
    <dgm:cxn modelId="{41A1034D-06F9-4BE5-8D7D-0D3B1E9A69FD}" type="presParOf" srcId="{44149529-DB77-465B-A7D5-98BB43AB78A8}" destId="{BDAE78F3-2360-4277-82F4-0769ACF9BEF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2B4D2E-F428-40AF-A358-7A30D46158B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5BED10-2692-4F17-934F-3D4D6077BC6C}">
      <dgm:prSet/>
      <dgm:spPr/>
      <dgm:t>
        <a:bodyPr/>
        <a:lstStyle/>
        <a:p>
          <a:r>
            <a:rPr lang="en-GB" b="0" i="0" dirty="0">
              <a:latin typeface="Cambria" panose="02040503050406030204" pitchFamily="18" charset="0"/>
              <a:ea typeface="Cambria" panose="02040503050406030204" pitchFamily="18" charset="0"/>
            </a:rPr>
            <a:t>The primary outcome is to recommend tender specification, which can ensure the structure to achieve its targeted service life after repair</a:t>
          </a:r>
          <a:endParaRPr lang="en-US" b="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C8C012B-E461-41C8-984A-D0EA87BE0642}" type="parTrans" cxnId="{22B58E86-ABB5-41E7-8245-2E110F2421D3}">
      <dgm:prSet/>
      <dgm:spPr/>
      <dgm:t>
        <a:bodyPr/>
        <a:lstStyle/>
        <a:p>
          <a:endParaRPr lang="en-US"/>
        </a:p>
      </dgm:t>
    </dgm:pt>
    <dgm:pt modelId="{63385D55-A2EF-4FE6-ACAF-6AD0B27CC13E}" type="sibTrans" cxnId="{22B58E86-ABB5-41E7-8245-2E110F2421D3}">
      <dgm:prSet/>
      <dgm:spPr/>
      <dgm:t>
        <a:bodyPr/>
        <a:lstStyle/>
        <a:p>
          <a:endParaRPr lang="en-US"/>
        </a:p>
      </dgm:t>
    </dgm:pt>
    <dgm:pt modelId="{12D426EF-8DE8-471E-BA54-942971509CDB}">
      <dgm:prSet custT="1"/>
      <dgm:spPr>
        <a:noFill/>
      </dgm:spPr>
      <dgm:t>
        <a:bodyPr/>
        <a:lstStyle/>
        <a:p>
          <a:r>
            <a:rPr lang="en-GB" sz="2800" b="0" i="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The other outcomes are</a:t>
          </a:r>
          <a:endParaRPr lang="en-US" sz="28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0616849-8B9E-4043-809C-E0D72E8C715F}" type="parTrans" cxnId="{4B8D1F04-AD0B-4444-961C-7DE527B23C94}">
      <dgm:prSet/>
      <dgm:spPr/>
      <dgm:t>
        <a:bodyPr/>
        <a:lstStyle/>
        <a:p>
          <a:endParaRPr lang="en-US"/>
        </a:p>
      </dgm:t>
    </dgm:pt>
    <dgm:pt modelId="{866B8014-1D3F-492D-991E-7FDDB5DA7A08}" type="sibTrans" cxnId="{4B8D1F04-AD0B-4444-961C-7DE527B23C94}">
      <dgm:prSet/>
      <dgm:spPr/>
      <dgm:t>
        <a:bodyPr/>
        <a:lstStyle/>
        <a:p>
          <a:endParaRPr lang="en-US"/>
        </a:p>
      </dgm:t>
    </dgm:pt>
    <dgm:pt modelId="{60D94E5D-AC9B-4017-9EC3-C3ADCEB8A546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IN" sz="2400" u="none" dirty="0">
              <a:latin typeface="Cambria" panose="02040503050406030204" pitchFamily="18" charset="0"/>
              <a:ea typeface="Cambria" panose="02040503050406030204" pitchFamily="18" charset="0"/>
            </a:rPr>
            <a:t>Revised tender specification including strength and durability approach</a:t>
          </a:r>
          <a:endParaRPr lang="en-US" sz="2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3CDA8F1-F2B0-4F90-BB23-51DC467C5F9B}" type="parTrans" cxnId="{E47BEB6A-19AF-4927-B916-BB3C9A910512}">
      <dgm:prSet/>
      <dgm:spPr/>
      <dgm:t>
        <a:bodyPr/>
        <a:lstStyle/>
        <a:p>
          <a:endParaRPr lang="en-US"/>
        </a:p>
      </dgm:t>
    </dgm:pt>
    <dgm:pt modelId="{1F6D5D6D-9B0E-4717-9E06-940E156DBBF5}" type="sibTrans" cxnId="{E47BEB6A-19AF-4927-B916-BB3C9A910512}">
      <dgm:prSet/>
      <dgm:spPr/>
      <dgm:t>
        <a:bodyPr/>
        <a:lstStyle/>
        <a:p>
          <a:endParaRPr lang="en-US"/>
        </a:p>
      </dgm:t>
    </dgm:pt>
    <dgm:pt modelId="{01F339F2-D9B6-4C65-8036-10E2A271F724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IN" sz="2400" u="none" dirty="0">
              <a:latin typeface="Cambria" panose="02040503050406030204" pitchFamily="18" charset="0"/>
              <a:ea typeface="Cambria" panose="02040503050406030204" pitchFamily="18" charset="0"/>
            </a:rPr>
            <a:t>Repair methodology and preventive maintenance strategy </a:t>
          </a:r>
        </a:p>
      </dgm:t>
    </dgm:pt>
    <dgm:pt modelId="{58C21B0A-97F7-4EB2-8AE6-04BA86FD9D79}" type="parTrans" cxnId="{78BF5016-D377-4F29-9513-135251E020EB}">
      <dgm:prSet/>
      <dgm:spPr/>
      <dgm:t>
        <a:bodyPr/>
        <a:lstStyle/>
        <a:p>
          <a:endParaRPr lang="en-IN"/>
        </a:p>
      </dgm:t>
    </dgm:pt>
    <dgm:pt modelId="{D3B8218C-7CA3-4E7B-87C1-98BDFD119788}" type="sibTrans" cxnId="{78BF5016-D377-4F29-9513-135251E020EB}">
      <dgm:prSet/>
      <dgm:spPr/>
      <dgm:t>
        <a:bodyPr/>
        <a:lstStyle/>
        <a:p>
          <a:endParaRPr lang="en-IN"/>
        </a:p>
      </dgm:t>
    </dgm:pt>
    <dgm:pt modelId="{F0D0650B-4EE4-42EB-ABDE-E8F523DCFD7D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IN" sz="2400" u="none" dirty="0">
              <a:latin typeface="Cambria" panose="02040503050406030204" pitchFamily="18" charset="0"/>
              <a:ea typeface="Cambria" panose="02040503050406030204" pitchFamily="18" charset="0"/>
            </a:rPr>
            <a:t>Extended corrosion-free initiation phase and enhanced service life </a:t>
          </a:r>
        </a:p>
      </dgm:t>
    </dgm:pt>
    <dgm:pt modelId="{F117DF88-E614-4363-9993-A1429F8C321A}" type="parTrans" cxnId="{9C4B9CBD-1A00-4939-BBAB-0907FCC73A31}">
      <dgm:prSet/>
      <dgm:spPr/>
      <dgm:t>
        <a:bodyPr/>
        <a:lstStyle/>
        <a:p>
          <a:endParaRPr lang="en-IN"/>
        </a:p>
      </dgm:t>
    </dgm:pt>
    <dgm:pt modelId="{AC71EB67-066D-4E38-AA33-E18ACDBB6372}" type="sibTrans" cxnId="{9C4B9CBD-1A00-4939-BBAB-0907FCC73A31}">
      <dgm:prSet/>
      <dgm:spPr/>
      <dgm:t>
        <a:bodyPr/>
        <a:lstStyle/>
        <a:p>
          <a:endParaRPr lang="en-IN"/>
        </a:p>
      </dgm:t>
    </dgm:pt>
    <dgm:pt modelId="{7D5CF9FD-A20C-4A14-8FBD-0F1FE0B098A5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IN" sz="2400" u="none" dirty="0">
              <a:latin typeface="Cambria" panose="02040503050406030204" pitchFamily="18" charset="0"/>
              <a:ea typeface="Cambria" panose="02040503050406030204" pitchFamily="18" charset="0"/>
            </a:rPr>
            <a:t>Ensured safety, functionality and aesthetics of the structure</a:t>
          </a:r>
        </a:p>
      </dgm:t>
    </dgm:pt>
    <dgm:pt modelId="{D5BAF2A1-C2F2-40BB-B231-F4DD8D7BDFEB}" type="parTrans" cxnId="{70C0F467-8EC9-4AF6-AFD9-561031469594}">
      <dgm:prSet/>
      <dgm:spPr/>
      <dgm:t>
        <a:bodyPr/>
        <a:lstStyle/>
        <a:p>
          <a:endParaRPr lang="en-IN"/>
        </a:p>
      </dgm:t>
    </dgm:pt>
    <dgm:pt modelId="{39DC9A84-DE07-4DAD-925C-35D14444DB8C}" type="sibTrans" cxnId="{70C0F467-8EC9-4AF6-AFD9-561031469594}">
      <dgm:prSet/>
      <dgm:spPr/>
      <dgm:t>
        <a:bodyPr/>
        <a:lstStyle/>
        <a:p>
          <a:endParaRPr lang="en-IN"/>
        </a:p>
      </dgm:t>
    </dgm:pt>
    <dgm:pt modelId="{3CB31342-E50B-4031-880F-79F0BADF6274}" type="pres">
      <dgm:prSet presAssocID="{012B4D2E-F428-40AF-A358-7A30D46158B9}" presName="linear" presStyleCnt="0">
        <dgm:presLayoutVars>
          <dgm:animLvl val="lvl"/>
          <dgm:resizeHandles val="exact"/>
        </dgm:presLayoutVars>
      </dgm:prSet>
      <dgm:spPr/>
    </dgm:pt>
    <dgm:pt modelId="{8F1927B7-FB84-42C9-B677-72B9D56E444E}" type="pres">
      <dgm:prSet presAssocID="{3C5BED10-2692-4F17-934F-3D4D6077BC6C}" presName="parentText" presStyleLbl="node1" presStyleIdx="0" presStyleCnt="2" custScaleY="85227">
        <dgm:presLayoutVars>
          <dgm:chMax val="0"/>
          <dgm:bulletEnabled val="1"/>
        </dgm:presLayoutVars>
      </dgm:prSet>
      <dgm:spPr/>
    </dgm:pt>
    <dgm:pt modelId="{B98F9110-814C-4F9F-96EE-6BD9B3DA01CA}" type="pres">
      <dgm:prSet presAssocID="{63385D55-A2EF-4FE6-ACAF-6AD0B27CC13E}" presName="spacer" presStyleCnt="0"/>
      <dgm:spPr/>
    </dgm:pt>
    <dgm:pt modelId="{B367662C-1791-4054-8C41-23CD740696DF}" type="pres">
      <dgm:prSet presAssocID="{12D426EF-8DE8-471E-BA54-942971509CDB}" presName="parentText" presStyleLbl="node1" presStyleIdx="1" presStyleCnt="2" custScaleY="46534">
        <dgm:presLayoutVars>
          <dgm:chMax val="0"/>
          <dgm:bulletEnabled val="1"/>
        </dgm:presLayoutVars>
      </dgm:prSet>
      <dgm:spPr/>
    </dgm:pt>
    <dgm:pt modelId="{CB95DE42-1376-480D-AF8B-CA11AA0199B0}" type="pres">
      <dgm:prSet presAssocID="{12D426EF-8DE8-471E-BA54-942971509CDB}" presName="childText" presStyleLbl="revTx" presStyleIdx="0" presStyleCnt="1" custScaleY="112437">
        <dgm:presLayoutVars>
          <dgm:bulletEnabled val="1"/>
        </dgm:presLayoutVars>
      </dgm:prSet>
      <dgm:spPr/>
    </dgm:pt>
  </dgm:ptLst>
  <dgm:cxnLst>
    <dgm:cxn modelId="{4B8D1F04-AD0B-4444-961C-7DE527B23C94}" srcId="{012B4D2E-F428-40AF-A358-7A30D46158B9}" destId="{12D426EF-8DE8-471E-BA54-942971509CDB}" srcOrd="1" destOrd="0" parTransId="{D0616849-8B9E-4043-809C-E0D72E8C715F}" sibTransId="{866B8014-1D3F-492D-991E-7FDDB5DA7A08}"/>
    <dgm:cxn modelId="{1AE6B410-DEFA-478C-A927-57FA5DF093A8}" type="presOf" srcId="{3C5BED10-2692-4F17-934F-3D4D6077BC6C}" destId="{8F1927B7-FB84-42C9-B677-72B9D56E444E}" srcOrd="0" destOrd="0" presId="urn:microsoft.com/office/officeart/2005/8/layout/vList2"/>
    <dgm:cxn modelId="{78BF5016-D377-4F29-9513-135251E020EB}" srcId="{12D426EF-8DE8-471E-BA54-942971509CDB}" destId="{01F339F2-D9B6-4C65-8036-10E2A271F724}" srcOrd="1" destOrd="0" parTransId="{58C21B0A-97F7-4EB2-8AE6-04BA86FD9D79}" sibTransId="{D3B8218C-7CA3-4E7B-87C1-98BDFD119788}"/>
    <dgm:cxn modelId="{AE05B233-0A90-489A-9DA1-E6DFF979BDF2}" type="presOf" srcId="{12D426EF-8DE8-471E-BA54-942971509CDB}" destId="{B367662C-1791-4054-8C41-23CD740696DF}" srcOrd="0" destOrd="0" presId="urn:microsoft.com/office/officeart/2005/8/layout/vList2"/>
    <dgm:cxn modelId="{70C0F467-8EC9-4AF6-AFD9-561031469594}" srcId="{12D426EF-8DE8-471E-BA54-942971509CDB}" destId="{7D5CF9FD-A20C-4A14-8FBD-0F1FE0B098A5}" srcOrd="3" destOrd="0" parTransId="{D5BAF2A1-C2F2-40BB-B231-F4DD8D7BDFEB}" sibTransId="{39DC9A84-DE07-4DAD-925C-35D14444DB8C}"/>
    <dgm:cxn modelId="{E47BEB6A-19AF-4927-B916-BB3C9A910512}" srcId="{12D426EF-8DE8-471E-BA54-942971509CDB}" destId="{60D94E5D-AC9B-4017-9EC3-C3ADCEB8A546}" srcOrd="0" destOrd="0" parTransId="{23CDA8F1-F2B0-4F90-BB23-51DC467C5F9B}" sibTransId="{1F6D5D6D-9B0E-4717-9E06-940E156DBBF5}"/>
    <dgm:cxn modelId="{E834B14B-E640-40DF-BB82-FC37A05C23FA}" type="presOf" srcId="{7D5CF9FD-A20C-4A14-8FBD-0F1FE0B098A5}" destId="{CB95DE42-1376-480D-AF8B-CA11AA0199B0}" srcOrd="0" destOrd="3" presId="urn:microsoft.com/office/officeart/2005/8/layout/vList2"/>
    <dgm:cxn modelId="{76D10B74-E400-421F-9D7B-15F20CA9976E}" type="presOf" srcId="{60D94E5D-AC9B-4017-9EC3-C3ADCEB8A546}" destId="{CB95DE42-1376-480D-AF8B-CA11AA0199B0}" srcOrd="0" destOrd="0" presId="urn:microsoft.com/office/officeart/2005/8/layout/vList2"/>
    <dgm:cxn modelId="{C27ED357-D37B-47E6-AAD5-F9C01255648B}" type="presOf" srcId="{F0D0650B-4EE4-42EB-ABDE-E8F523DCFD7D}" destId="{CB95DE42-1376-480D-AF8B-CA11AA0199B0}" srcOrd="0" destOrd="2" presId="urn:microsoft.com/office/officeart/2005/8/layout/vList2"/>
    <dgm:cxn modelId="{22B58E86-ABB5-41E7-8245-2E110F2421D3}" srcId="{012B4D2E-F428-40AF-A358-7A30D46158B9}" destId="{3C5BED10-2692-4F17-934F-3D4D6077BC6C}" srcOrd="0" destOrd="0" parTransId="{1C8C012B-E461-41C8-984A-D0EA87BE0642}" sibTransId="{63385D55-A2EF-4FE6-ACAF-6AD0B27CC13E}"/>
    <dgm:cxn modelId="{62190A98-BF4D-485D-B178-19E9DF069D80}" type="presOf" srcId="{01F339F2-D9B6-4C65-8036-10E2A271F724}" destId="{CB95DE42-1376-480D-AF8B-CA11AA0199B0}" srcOrd="0" destOrd="1" presId="urn:microsoft.com/office/officeart/2005/8/layout/vList2"/>
    <dgm:cxn modelId="{9C4B9CBD-1A00-4939-BBAB-0907FCC73A31}" srcId="{12D426EF-8DE8-471E-BA54-942971509CDB}" destId="{F0D0650B-4EE4-42EB-ABDE-E8F523DCFD7D}" srcOrd="2" destOrd="0" parTransId="{F117DF88-E614-4363-9993-A1429F8C321A}" sibTransId="{AC71EB67-066D-4E38-AA33-E18ACDBB6372}"/>
    <dgm:cxn modelId="{1736ADC9-97E9-41A9-9401-6A81293EB953}" type="presOf" srcId="{012B4D2E-F428-40AF-A358-7A30D46158B9}" destId="{3CB31342-E50B-4031-880F-79F0BADF6274}" srcOrd="0" destOrd="0" presId="urn:microsoft.com/office/officeart/2005/8/layout/vList2"/>
    <dgm:cxn modelId="{532B4693-A556-45BD-8DCC-F2FF1DE43033}" type="presParOf" srcId="{3CB31342-E50B-4031-880F-79F0BADF6274}" destId="{8F1927B7-FB84-42C9-B677-72B9D56E444E}" srcOrd="0" destOrd="0" presId="urn:microsoft.com/office/officeart/2005/8/layout/vList2"/>
    <dgm:cxn modelId="{0329C482-1748-48F3-B5E5-38B0363228E9}" type="presParOf" srcId="{3CB31342-E50B-4031-880F-79F0BADF6274}" destId="{B98F9110-814C-4F9F-96EE-6BD9B3DA01CA}" srcOrd="1" destOrd="0" presId="urn:microsoft.com/office/officeart/2005/8/layout/vList2"/>
    <dgm:cxn modelId="{70BC73E7-15D5-4E3C-9D0C-0587DF4C2969}" type="presParOf" srcId="{3CB31342-E50B-4031-880F-79F0BADF6274}" destId="{B367662C-1791-4054-8C41-23CD740696DF}" srcOrd="2" destOrd="0" presId="urn:microsoft.com/office/officeart/2005/8/layout/vList2"/>
    <dgm:cxn modelId="{88F92374-656D-4D6C-816B-330D0A12B874}" type="presParOf" srcId="{3CB31342-E50B-4031-880F-79F0BADF6274}" destId="{CB95DE42-1376-480D-AF8B-CA11AA0199B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978CF-4DC8-4F9D-82DB-7E3EB69C758A}">
      <dsp:nvSpPr>
        <dsp:cNvPr id="0" name=""/>
        <dsp:cNvSpPr/>
      </dsp:nvSpPr>
      <dsp:spPr>
        <a:xfrm>
          <a:off x="0" y="433"/>
          <a:ext cx="9920877" cy="101540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E7CE2D-8E9B-4D8C-8D7E-3C0BE4835CB2}">
      <dsp:nvSpPr>
        <dsp:cNvPr id="0" name=""/>
        <dsp:cNvSpPr/>
      </dsp:nvSpPr>
      <dsp:spPr>
        <a:xfrm>
          <a:off x="307159" y="228899"/>
          <a:ext cx="558471" cy="5584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E5E37C-6C9F-4885-90CF-66AB6B4E52BB}">
      <dsp:nvSpPr>
        <dsp:cNvPr id="0" name=""/>
        <dsp:cNvSpPr/>
      </dsp:nvSpPr>
      <dsp:spPr>
        <a:xfrm>
          <a:off x="1172790" y="433"/>
          <a:ext cx="8748086" cy="1015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464" tIns="107464" rIns="107464" bIns="10746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/>
            <a:t>Recommend condition assessment procedure to identify the root cause of distress and extent of damage </a:t>
          </a:r>
          <a:endParaRPr lang="en-US" sz="25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172790" y="433"/>
        <a:ext cx="8748086" cy="1015403"/>
      </dsp:txXfrm>
    </dsp:sp>
    <dsp:sp modelId="{61AB628B-4B14-4224-A233-DEA3ADFE4F83}">
      <dsp:nvSpPr>
        <dsp:cNvPr id="0" name=""/>
        <dsp:cNvSpPr/>
      </dsp:nvSpPr>
      <dsp:spPr>
        <a:xfrm>
          <a:off x="0" y="1269687"/>
          <a:ext cx="9920877" cy="101540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3E3848-7DEA-4061-832B-CB1AC3882462}">
      <dsp:nvSpPr>
        <dsp:cNvPr id="0" name=""/>
        <dsp:cNvSpPr/>
      </dsp:nvSpPr>
      <dsp:spPr>
        <a:xfrm>
          <a:off x="307159" y="1498153"/>
          <a:ext cx="558471" cy="5584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359379-7368-4D21-A770-071C21B470D1}">
      <dsp:nvSpPr>
        <dsp:cNvPr id="0" name=""/>
        <dsp:cNvSpPr/>
      </dsp:nvSpPr>
      <dsp:spPr>
        <a:xfrm>
          <a:off x="1172790" y="1269687"/>
          <a:ext cx="8748086" cy="1015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464" tIns="107464" rIns="107464" bIns="10746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/>
            <a:t>Develop repair and retrofitting strategies for the structural elements of a heavily corroding cooling tower</a:t>
          </a:r>
          <a:endParaRPr lang="en-US" sz="25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172790" y="1269687"/>
        <a:ext cx="8748086" cy="1015403"/>
      </dsp:txXfrm>
    </dsp:sp>
    <dsp:sp modelId="{503FC28A-E2F2-4441-8924-198A9FA89B55}">
      <dsp:nvSpPr>
        <dsp:cNvPr id="0" name=""/>
        <dsp:cNvSpPr/>
      </dsp:nvSpPr>
      <dsp:spPr>
        <a:xfrm>
          <a:off x="0" y="2538941"/>
          <a:ext cx="9920877" cy="101540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EBD7EC-99BB-49EC-987B-8F7F045E8A70}">
      <dsp:nvSpPr>
        <dsp:cNvPr id="0" name=""/>
        <dsp:cNvSpPr/>
      </dsp:nvSpPr>
      <dsp:spPr>
        <a:xfrm>
          <a:off x="307159" y="2767407"/>
          <a:ext cx="558471" cy="5584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AE78F3-2360-4277-82F4-0769ACF9BEF8}">
      <dsp:nvSpPr>
        <dsp:cNvPr id="0" name=""/>
        <dsp:cNvSpPr/>
      </dsp:nvSpPr>
      <dsp:spPr>
        <a:xfrm>
          <a:off x="1172790" y="2538941"/>
          <a:ext cx="8748086" cy="1015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464" tIns="107464" rIns="107464" bIns="10746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/>
            <a:t>Revise the tender specification with durability design to achieve the target service life</a:t>
          </a:r>
          <a:endParaRPr lang="en-US" sz="25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172790" y="2538941"/>
        <a:ext cx="8748086" cy="10154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1927B7-FB84-42C9-B677-72B9D56E444E}">
      <dsp:nvSpPr>
        <dsp:cNvPr id="0" name=""/>
        <dsp:cNvSpPr/>
      </dsp:nvSpPr>
      <dsp:spPr>
        <a:xfrm>
          <a:off x="0" y="259578"/>
          <a:ext cx="10233061" cy="17430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0" i="0" kern="1200" dirty="0">
              <a:latin typeface="Cambria" panose="02040503050406030204" pitchFamily="18" charset="0"/>
              <a:ea typeface="Cambria" panose="02040503050406030204" pitchFamily="18" charset="0"/>
            </a:rPr>
            <a:t>The primary outcome is to recommend tender specification, which can ensure the structure to achieve its targeted service life after repair</a:t>
          </a:r>
          <a:endParaRPr lang="en-US" sz="3200" b="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85088" y="344666"/>
        <a:ext cx="10062885" cy="1572852"/>
      </dsp:txXfrm>
    </dsp:sp>
    <dsp:sp modelId="{B367662C-1791-4054-8C41-23CD740696DF}">
      <dsp:nvSpPr>
        <dsp:cNvPr id="0" name=""/>
        <dsp:cNvSpPr/>
      </dsp:nvSpPr>
      <dsp:spPr>
        <a:xfrm>
          <a:off x="0" y="2112046"/>
          <a:ext cx="10233061" cy="951694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0" i="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The other outcomes are</a:t>
          </a:r>
          <a:endParaRPr lang="en-US" sz="28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6458" y="2158504"/>
        <a:ext cx="10140145" cy="858778"/>
      </dsp:txXfrm>
    </dsp:sp>
    <dsp:sp modelId="{CB95DE42-1376-480D-AF8B-CA11AA0199B0}">
      <dsp:nvSpPr>
        <dsp:cNvPr id="0" name=""/>
        <dsp:cNvSpPr/>
      </dsp:nvSpPr>
      <dsp:spPr>
        <a:xfrm>
          <a:off x="0" y="3063741"/>
          <a:ext cx="10233061" cy="1768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4900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IN" sz="2400" u="none" kern="1200" dirty="0">
              <a:latin typeface="Cambria" panose="02040503050406030204" pitchFamily="18" charset="0"/>
              <a:ea typeface="Cambria" panose="02040503050406030204" pitchFamily="18" charset="0"/>
            </a:rPr>
            <a:t>Revised tender specification including strength and durability approach</a:t>
          </a:r>
          <a:endParaRPr lang="en-US" sz="24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IN" sz="2400" u="none" kern="1200" dirty="0">
              <a:latin typeface="Cambria" panose="02040503050406030204" pitchFamily="18" charset="0"/>
              <a:ea typeface="Cambria" panose="02040503050406030204" pitchFamily="18" charset="0"/>
            </a:rPr>
            <a:t>Repair methodology and preventive maintenance strategy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IN" sz="2400" u="none" kern="1200" dirty="0">
              <a:latin typeface="Cambria" panose="02040503050406030204" pitchFamily="18" charset="0"/>
              <a:ea typeface="Cambria" panose="02040503050406030204" pitchFamily="18" charset="0"/>
            </a:rPr>
            <a:t>Extended corrosion-free initiation phase and enhanced service life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IN" sz="2400" u="none" kern="1200" dirty="0">
              <a:latin typeface="Cambria" panose="02040503050406030204" pitchFamily="18" charset="0"/>
              <a:ea typeface="Cambria" panose="02040503050406030204" pitchFamily="18" charset="0"/>
            </a:rPr>
            <a:t>Ensured safety, functionality and aesthetics of the structure</a:t>
          </a:r>
        </a:p>
      </dsp:txBody>
      <dsp:txXfrm>
        <a:off x="0" y="3063741"/>
        <a:ext cx="10233061" cy="17688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spxcooling.com/wp-content/uploads/AE-SK-18.pdf" TargetMode="External"/><Relationship Id="rId7" Type="http://schemas.openxmlformats.org/officeDocument/2006/relationships/hyperlink" Target="https://iocl.com/AboutUs/GujaratRefinery.asp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pxcooling.com/wp-content/uploads/Cooling-Tower-Fundamentals.pdf" TargetMode="External"/><Relationship Id="rId5" Type="http://schemas.openxmlformats.org/officeDocument/2006/relationships/hyperlink" Target="https://www.oilandgasproductnews.com/article/28534" TargetMode="External"/><Relationship Id="rId4" Type="http://schemas.openxmlformats.org/officeDocument/2006/relationships/hyperlink" Target="https://www.indiamart.com/proddetail/rcc-cooling-tower-4823753530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 descr="Natural Draft Cooling Towers | CQ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404" y="0"/>
            <a:ext cx="55178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5509436" y="2609384"/>
            <a:ext cx="6682564" cy="16392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800" b="1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Retrofitting of RCC structure of new cooling tower,</a:t>
            </a:r>
            <a:endParaRPr sz="28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IN" sz="2800" b="1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IOCL Gujarat Refinery</a:t>
            </a:r>
            <a:endParaRPr sz="28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5243181" y="13766"/>
            <a:ext cx="7215075" cy="737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 b="1" i="0" u="none" strike="noStrike" cap="none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CE 5120 Maintenance and Rehabilitation of Constructed Facilities </a:t>
            </a:r>
            <a:endParaRPr sz="1600" b="0" i="0" u="none" strike="noStrike" cap="none">
              <a:solidFill>
                <a:srgbClr val="00206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IN" sz="1600" b="1" i="0" u="none" strike="noStrike" cap="none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  <a:endParaRPr sz="1600" b="0" i="0" u="none" strike="noStrike" cap="none">
              <a:solidFill>
                <a:srgbClr val="00206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1" name="Google Shape;91;p1"/>
          <p:cNvSpPr txBox="1"/>
          <p:nvPr/>
        </p:nvSpPr>
        <p:spPr>
          <a:xfrm flipH="1">
            <a:off x="7935042" y="1938021"/>
            <a:ext cx="195468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Course Project on</a:t>
            </a:r>
            <a:endParaRPr/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29317" y="498995"/>
            <a:ext cx="1242801" cy="1242801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/>
          <p:nvPr/>
        </p:nvSpPr>
        <p:spPr>
          <a:xfrm>
            <a:off x="8486609" y="6581001"/>
            <a:ext cx="377549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Images are sourced from internet for illustration purpose</a:t>
            </a:r>
            <a:endParaRPr/>
          </a:p>
        </p:txBody>
      </p:sp>
      <p:sp>
        <p:nvSpPr>
          <p:cNvPr id="94" name="Google Shape;9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1</a:t>
            </a:fld>
            <a:endParaRPr/>
          </a:p>
        </p:txBody>
      </p:sp>
      <p:sp>
        <p:nvSpPr>
          <p:cNvPr id="95" name="Google Shape;95;p1"/>
          <p:cNvSpPr txBox="1"/>
          <p:nvPr/>
        </p:nvSpPr>
        <p:spPr>
          <a:xfrm flipH="1">
            <a:off x="5727545" y="5445477"/>
            <a:ext cx="215166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Anupama V. A.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CE19D034</a:t>
            </a:r>
            <a:endParaRPr/>
          </a:p>
        </p:txBody>
      </p:sp>
      <p:sp>
        <p:nvSpPr>
          <p:cNvPr id="96" name="Google Shape;96;p1"/>
          <p:cNvSpPr txBox="1"/>
          <p:nvPr/>
        </p:nvSpPr>
        <p:spPr>
          <a:xfrm flipH="1">
            <a:off x="7766404" y="5445477"/>
            <a:ext cx="250501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Nilakanmani Manimaran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CE19D038</a:t>
            </a:r>
            <a:endParaRPr/>
          </a:p>
        </p:txBody>
      </p:sp>
      <p:sp>
        <p:nvSpPr>
          <p:cNvPr id="97" name="Google Shape;97;p1"/>
          <p:cNvSpPr txBox="1"/>
          <p:nvPr/>
        </p:nvSpPr>
        <p:spPr>
          <a:xfrm flipH="1">
            <a:off x="10564218" y="5445477"/>
            <a:ext cx="215166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Ramakrishna 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CE19D033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10" descr="Gujarat Refinery` | Petroleum Refinery | IndianOi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27632"/>
            <a:ext cx="12192000" cy="5230368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10</a:t>
            </a:fld>
            <a:endParaRPr/>
          </a:p>
        </p:txBody>
      </p:sp>
      <p:sp>
        <p:nvSpPr>
          <p:cNvPr id="227" name="Google Shape;227;p10"/>
          <p:cNvSpPr txBox="1"/>
          <p:nvPr/>
        </p:nvSpPr>
        <p:spPr>
          <a:xfrm>
            <a:off x="4581144" y="801350"/>
            <a:ext cx="258775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600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/>
          </a:p>
        </p:txBody>
      </p:sp>
      <p:pic>
        <p:nvPicPr>
          <p:cNvPr id="6" name="Google Shape;151;p3">
            <a:extLst>
              <a:ext uri="{FF2B5EF4-FFF2-40B4-BE49-F238E27FC236}">
                <a16:creationId xmlns:a16="http://schemas.microsoft.com/office/drawing/2014/main" id="{049D75EF-04D4-4ECA-888A-F574D42D95F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43051" y="5500"/>
            <a:ext cx="748949" cy="748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/>
          <p:nvPr/>
        </p:nvSpPr>
        <p:spPr>
          <a:xfrm>
            <a:off x="0" y="0"/>
            <a:ext cx="2465832" cy="369332"/>
          </a:xfrm>
          <a:prstGeom prst="homePlate">
            <a:avLst>
              <a:gd name="adj" fmla="val 77234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OVERVIEW</a:t>
            </a:r>
            <a:endParaRPr/>
          </a:p>
        </p:txBody>
      </p:sp>
      <p:grpSp>
        <p:nvGrpSpPr>
          <p:cNvPr id="104" name="Google Shape;104;p2"/>
          <p:cNvGrpSpPr/>
          <p:nvPr/>
        </p:nvGrpSpPr>
        <p:grpSpPr>
          <a:xfrm>
            <a:off x="542657" y="811013"/>
            <a:ext cx="9991124" cy="1907754"/>
            <a:chOff x="88938" y="1217308"/>
            <a:chExt cx="9991124" cy="1907754"/>
          </a:xfrm>
        </p:grpSpPr>
        <p:sp>
          <p:nvSpPr>
            <p:cNvPr id="105" name="Google Shape;105;p2"/>
            <p:cNvSpPr/>
            <p:nvPr/>
          </p:nvSpPr>
          <p:spPr>
            <a:xfrm>
              <a:off x="8730729" y="1496844"/>
              <a:ext cx="1349333" cy="1348920"/>
            </a:xfrm>
            <a:prstGeom prst="ellipse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8776571" y="1541816"/>
              <a:ext cx="1258647" cy="1258976"/>
            </a:xfrm>
            <a:prstGeom prst="ellipse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 txBox="1"/>
            <p:nvPr/>
          </p:nvSpPr>
          <p:spPr>
            <a:xfrm>
              <a:off x="8955950" y="1721703"/>
              <a:ext cx="898891" cy="8992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lang="en-IN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References</a:t>
              </a: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 rot="2700000">
              <a:off x="7337222" y="1496692"/>
              <a:ext cx="1348986" cy="1348986"/>
            </a:xfrm>
            <a:prstGeom prst="teardrop">
              <a:avLst>
                <a:gd name="adj" fmla="val 10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7382392" y="1541816"/>
              <a:ext cx="1258647" cy="1258976"/>
            </a:xfrm>
            <a:prstGeom prst="ellipse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 txBox="1"/>
            <p:nvPr/>
          </p:nvSpPr>
          <p:spPr>
            <a:xfrm>
              <a:off x="7561772" y="1721703"/>
              <a:ext cx="898891" cy="8992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lang="en-IN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Expected outcomes</a:t>
              </a: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 rot="2700000">
              <a:off x="5944040" y="1496692"/>
              <a:ext cx="1348986" cy="1348986"/>
            </a:xfrm>
            <a:prstGeom prst="teardrop">
              <a:avLst>
                <a:gd name="adj" fmla="val 10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5988213" y="1541816"/>
              <a:ext cx="1258647" cy="1258976"/>
            </a:xfrm>
            <a:prstGeom prst="ellipse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 txBox="1"/>
            <p:nvPr/>
          </p:nvSpPr>
          <p:spPr>
            <a:xfrm>
              <a:off x="6168590" y="1721703"/>
              <a:ext cx="898891" cy="8992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lang="en-IN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Schedule</a:t>
              </a: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 rot="2700000">
              <a:off x="4549861" y="1496692"/>
              <a:ext cx="1348986" cy="1348986"/>
            </a:xfrm>
            <a:prstGeom prst="teardrop">
              <a:avLst>
                <a:gd name="adj" fmla="val 10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4595031" y="1541816"/>
              <a:ext cx="1258647" cy="1258976"/>
            </a:xfrm>
            <a:prstGeom prst="ellipse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 txBox="1"/>
            <p:nvPr/>
          </p:nvSpPr>
          <p:spPr>
            <a:xfrm>
              <a:off x="4774411" y="1721703"/>
              <a:ext cx="898891" cy="8992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lang="en-IN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Objectives</a:t>
              </a: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 rot="2700000">
              <a:off x="3155683" y="1496692"/>
              <a:ext cx="1348986" cy="1348986"/>
            </a:xfrm>
            <a:prstGeom prst="teardrop">
              <a:avLst>
                <a:gd name="adj" fmla="val 10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200852" y="1541816"/>
              <a:ext cx="1258647" cy="1258976"/>
            </a:xfrm>
            <a:prstGeom prst="ellipse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 txBox="1"/>
            <p:nvPr/>
          </p:nvSpPr>
          <p:spPr>
            <a:xfrm>
              <a:off x="3380232" y="1721703"/>
              <a:ext cx="898891" cy="8992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lang="en-IN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Assumptions</a:t>
              </a: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 rot="2700000">
              <a:off x="1762500" y="1496692"/>
              <a:ext cx="1348986" cy="1348986"/>
            </a:xfrm>
            <a:prstGeom prst="teardrop">
              <a:avLst>
                <a:gd name="adj" fmla="val 10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806674" y="1541816"/>
              <a:ext cx="1258647" cy="1258976"/>
            </a:xfrm>
            <a:prstGeom prst="ellipse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 txBox="1"/>
            <p:nvPr/>
          </p:nvSpPr>
          <p:spPr>
            <a:xfrm>
              <a:off x="1987050" y="1721703"/>
              <a:ext cx="898891" cy="8992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lang="en-IN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Problem Identification</a:t>
              </a: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 rot="2700000">
              <a:off x="368322" y="1496692"/>
              <a:ext cx="1348986" cy="1348986"/>
            </a:xfrm>
            <a:prstGeom prst="teardrop">
              <a:avLst>
                <a:gd name="adj" fmla="val 10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413491" y="1541816"/>
              <a:ext cx="1258647" cy="1258976"/>
            </a:xfrm>
            <a:prstGeom prst="ellipse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 txBox="1"/>
            <p:nvPr/>
          </p:nvSpPr>
          <p:spPr>
            <a:xfrm>
              <a:off x="592871" y="1721703"/>
              <a:ext cx="898891" cy="8992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lang="en-IN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Project Introduction</a:t>
              </a:r>
              <a:endParaRPr/>
            </a:p>
          </p:txBody>
        </p:sp>
      </p:grpSp>
      <p:pic>
        <p:nvPicPr>
          <p:cNvPr id="126" name="Google Shape;126;p2"/>
          <p:cNvPicPr preferRelativeResize="0"/>
          <p:nvPr/>
        </p:nvPicPr>
        <p:blipFill rotWithShape="1">
          <a:blip r:embed="rId3">
            <a:alphaModFix/>
          </a:blip>
          <a:srcRect l="24017"/>
          <a:stretch/>
        </p:blipFill>
        <p:spPr>
          <a:xfrm>
            <a:off x="89690" y="2898655"/>
            <a:ext cx="9094758" cy="351375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2</a:t>
            </a:fld>
            <a:endParaRPr/>
          </a:p>
        </p:txBody>
      </p:sp>
      <p:pic>
        <p:nvPicPr>
          <p:cNvPr id="1028" name="Picture 4" descr="What is a Cooling Tower - Components, Construction &amp; Working Principle">
            <a:extLst>
              <a:ext uri="{FF2B5EF4-FFF2-40B4-BE49-F238E27FC236}">
                <a16:creationId xmlns:a16="http://schemas.microsoft.com/office/drawing/2014/main" id="{4EA7A201-D72F-40DD-BE67-55836D4BCF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14"/>
          <a:stretch/>
        </p:blipFill>
        <p:spPr bwMode="auto">
          <a:xfrm>
            <a:off x="9281660" y="2898655"/>
            <a:ext cx="2776620" cy="349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Google Shape;151;p3">
            <a:extLst>
              <a:ext uri="{FF2B5EF4-FFF2-40B4-BE49-F238E27FC236}">
                <a16:creationId xmlns:a16="http://schemas.microsoft.com/office/drawing/2014/main" id="{5539420C-5A3F-40D1-8143-2CB9BDFD963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43051" y="5500"/>
            <a:ext cx="748949" cy="748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3</a:t>
            </a:fld>
            <a:endParaRPr/>
          </a:p>
        </p:txBody>
      </p:sp>
      <p:sp>
        <p:nvSpPr>
          <p:cNvPr id="133" name="Google Shape;133;p3"/>
          <p:cNvSpPr/>
          <p:nvPr/>
        </p:nvSpPr>
        <p:spPr>
          <a:xfrm>
            <a:off x="0" y="0"/>
            <a:ext cx="905522" cy="6858000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/>
          </a:p>
        </p:txBody>
      </p:sp>
      <p:grpSp>
        <p:nvGrpSpPr>
          <p:cNvPr id="134" name="Google Shape;134;p3"/>
          <p:cNvGrpSpPr/>
          <p:nvPr/>
        </p:nvGrpSpPr>
        <p:grpSpPr>
          <a:xfrm>
            <a:off x="1038687" y="195309"/>
            <a:ext cx="5548544" cy="4030462"/>
            <a:chOff x="3249930" y="1714500"/>
            <a:chExt cx="5692140" cy="3469604"/>
          </a:xfrm>
        </p:grpSpPr>
        <p:grpSp>
          <p:nvGrpSpPr>
            <p:cNvPr id="135" name="Google Shape;135;p3"/>
            <p:cNvGrpSpPr/>
            <p:nvPr/>
          </p:nvGrpSpPr>
          <p:grpSpPr>
            <a:xfrm>
              <a:off x="3249930" y="1714500"/>
              <a:ext cx="5692140" cy="3429000"/>
              <a:chOff x="0" y="0"/>
              <a:chExt cx="8398276" cy="4590250"/>
            </a:xfrm>
          </p:grpSpPr>
          <p:pic>
            <p:nvPicPr>
              <p:cNvPr id="136" name="Google Shape;136;p3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0" y="0"/>
                <a:ext cx="6800909" cy="4590249"/>
              </a:xfrm>
              <a:prstGeom prst="rect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  <p:pic>
            <p:nvPicPr>
              <p:cNvPr id="137" name="Google Shape;137;p3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5483336" y="1"/>
                <a:ext cx="2914940" cy="2184400"/>
              </a:xfrm>
              <a:prstGeom prst="rect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  <p:pic>
            <p:nvPicPr>
              <p:cNvPr id="138" name="Google Shape;138;p3"/>
              <p:cNvPicPr preferRelativeResize="0"/>
              <p:nvPr/>
            </p:nvPicPr>
            <p:blipFill rotWithShape="1">
              <a:blip r:embed="rId5">
                <a:alphaModFix/>
              </a:blip>
              <a:srcRect l="5138" t="18801" r="8182" b="20481"/>
              <a:stretch/>
            </p:blipFill>
            <p:spPr>
              <a:xfrm>
                <a:off x="5483336" y="2184401"/>
                <a:ext cx="2914940" cy="2405849"/>
              </a:xfrm>
              <a:prstGeom prst="rect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  <p:sp>
            <p:nvSpPr>
              <p:cNvPr id="139" name="Google Shape;139;p3"/>
              <p:cNvSpPr/>
              <p:nvPr/>
            </p:nvSpPr>
            <p:spPr>
              <a:xfrm>
                <a:off x="7599285" y="943583"/>
                <a:ext cx="150921" cy="1500326"/>
              </a:xfrm>
              <a:prstGeom prst="downArrow">
                <a:avLst>
                  <a:gd name="adj1" fmla="val 50000"/>
                  <a:gd name="adj2" fmla="val 50000"/>
                </a:avLst>
              </a:prstGeom>
              <a:solidFill>
                <a:srgbClr val="FFFF00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40" name="Google Shape;140;p3"/>
              <p:cNvCxnSpPr/>
              <p:nvPr/>
            </p:nvCxnSpPr>
            <p:spPr>
              <a:xfrm rot="10800000" flipH="1">
                <a:off x="3533313" y="0"/>
                <a:ext cx="1882066" cy="3038713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FF00"/>
                </a:solidFill>
                <a:prstDash val="dashDot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141" name="Google Shape;141;p3"/>
              <p:cNvCxnSpPr/>
              <p:nvPr/>
            </p:nvCxnSpPr>
            <p:spPr>
              <a:xfrm rot="10800000" flipH="1">
                <a:off x="3533313" y="2184401"/>
                <a:ext cx="1882066" cy="854312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FF00"/>
                </a:solidFill>
                <a:prstDash val="dashDot"/>
                <a:miter lim="800000"/>
                <a:headEnd type="none" w="sm" len="sm"/>
                <a:tailEnd type="triangle" w="med" len="med"/>
              </a:ln>
            </p:spPr>
          </p:cxnSp>
        </p:grpSp>
        <p:sp>
          <p:nvSpPr>
            <p:cNvPr id="142" name="Google Shape;142;p3"/>
            <p:cNvSpPr txBox="1"/>
            <p:nvPr/>
          </p:nvSpPr>
          <p:spPr>
            <a:xfrm>
              <a:off x="3346882" y="4785064"/>
              <a:ext cx="23081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/>
            </a:p>
          </p:txBody>
        </p:sp>
        <p:sp>
          <p:nvSpPr>
            <p:cNvPr id="143" name="Google Shape;143;p3"/>
            <p:cNvSpPr txBox="1"/>
            <p:nvPr/>
          </p:nvSpPr>
          <p:spPr>
            <a:xfrm>
              <a:off x="6966397" y="4814772"/>
              <a:ext cx="23081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/>
            </a:p>
          </p:txBody>
        </p:sp>
        <p:sp>
          <p:nvSpPr>
            <p:cNvPr id="144" name="Google Shape;144;p3"/>
            <p:cNvSpPr txBox="1"/>
            <p:nvPr/>
          </p:nvSpPr>
          <p:spPr>
            <a:xfrm>
              <a:off x="7018824" y="2966058"/>
              <a:ext cx="23081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/>
            </a:p>
          </p:txBody>
        </p:sp>
      </p:grpSp>
      <p:sp>
        <p:nvSpPr>
          <p:cNvPr id="145" name="Google Shape;145;p3"/>
          <p:cNvSpPr txBox="1"/>
          <p:nvPr/>
        </p:nvSpPr>
        <p:spPr>
          <a:xfrm>
            <a:off x="1133193" y="4474425"/>
            <a:ext cx="3606885" cy="188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IN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Founded: 1966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IN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Owner: IOCL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IN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Operating units: 40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IN" sz="2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Capacity: 13.7 MMT per year</a:t>
            </a:r>
            <a:endParaRPr sz="2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46" name="Google Shape;146;p3" descr="Natural draft cooling tower (wet type) | Download Scientific Diagram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74455" y="685079"/>
            <a:ext cx="4834283" cy="4294283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3"/>
          <p:cNvSpPr txBox="1"/>
          <p:nvPr/>
        </p:nvSpPr>
        <p:spPr>
          <a:xfrm>
            <a:off x="8568924" y="195309"/>
            <a:ext cx="1925832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COOLING TOWER</a:t>
            </a:r>
            <a:endParaRPr/>
          </a:p>
        </p:txBody>
      </p:sp>
      <p:sp>
        <p:nvSpPr>
          <p:cNvPr id="148" name="Google Shape;148;p3"/>
          <p:cNvSpPr txBox="1"/>
          <p:nvPr/>
        </p:nvSpPr>
        <p:spPr>
          <a:xfrm>
            <a:off x="7037121" y="1963711"/>
            <a:ext cx="1092677" cy="369332"/>
          </a:xfrm>
          <a:prstGeom prst="rect">
            <a:avLst/>
          </a:pr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FRP/RCC</a:t>
            </a:r>
            <a:endParaRPr/>
          </a:p>
        </p:txBody>
      </p:sp>
      <p:cxnSp>
        <p:nvCxnSpPr>
          <p:cNvPr id="149" name="Google Shape;149;p3"/>
          <p:cNvCxnSpPr/>
          <p:nvPr/>
        </p:nvCxnSpPr>
        <p:spPr>
          <a:xfrm>
            <a:off x="8129798" y="2090873"/>
            <a:ext cx="849310" cy="607357"/>
          </a:xfrm>
          <a:prstGeom prst="straightConnector1">
            <a:avLst/>
          </a:prstGeom>
          <a:noFill/>
          <a:ln w="9525" cap="flat" cmpd="sng">
            <a:solidFill>
              <a:srgbClr val="833C0B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50" name="Google Shape;150;p3"/>
          <p:cNvSpPr txBox="1"/>
          <p:nvPr/>
        </p:nvSpPr>
        <p:spPr>
          <a:xfrm>
            <a:off x="7749654" y="5122802"/>
            <a:ext cx="3890955" cy="830956"/>
          </a:xfrm>
          <a:prstGeom prst="rect">
            <a:avLst/>
          </a:prstGeom>
          <a:solidFill>
            <a:srgbClr val="DDEAF6"/>
          </a:solidFill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 b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Susceptibility to reinforcement corrosion</a:t>
            </a:r>
            <a:endParaRPr sz="2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51" name="Google Shape;151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443051" y="5500"/>
            <a:ext cx="748949" cy="748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4</a:t>
            </a:fld>
            <a:endParaRPr/>
          </a:p>
        </p:txBody>
      </p:sp>
      <p:sp>
        <p:nvSpPr>
          <p:cNvPr id="157" name="Google Shape;157;p4"/>
          <p:cNvSpPr/>
          <p:nvPr/>
        </p:nvSpPr>
        <p:spPr>
          <a:xfrm>
            <a:off x="0" y="0"/>
            <a:ext cx="905522" cy="6858000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PROBLEM</a:t>
            </a:r>
            <a:endParaRPr/>
          </a:p>
        </p:txBody>
      </p:sp>
      <p:pic>
        <p:nvPicPr>
          <p:cNvPr id="158" name="Google Shape;158;p4" descr="corrosion control and equipment layu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8151" y="872963"/>
            <a:ext cx="3408879" cy="2937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54072" y="863105"/>
            <a:ext cx="3110900" cy="2937037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4"/>
          <p:cNvSpPr txBox="1"/>
          <p:nvPr/>
        </p:nvSpPr>
        <p:spPr>
          <a:xfrm>
            <a:off x="1343003" y="3902589"/>
            <a:ext cx="60935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representative photographs of corrosion in cooling tower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4" descr="Cooling tower - The Reader Wiki, Reader View of Wikipe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90289" y="863105"/>
            <a:ext cx="4273952" cy="2929417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4"/>
          <p:cNvSpPr txBox="1"/>
          <p:nvPr/>
        </p:nvSpPr>
        <p:spPr>
          <a:xfrm>
            <a:off x="8390878" y="3878422"/>
            <a:ext cx="352630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Biological growth in cooling tower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4"/>
          <p:cNvSpPr txBox="1"/>
          <p:nvPr/>
        </p:nvSpPr>
        <p:spPr>
          <a:xfrm>
            <a:off x="1118151" y="4543710"/>
            <a:ext cx="10946090" cy="830956"/>
          </a:xfrm>
          <a:prstGeom prst="rect">
            <a:avLst/>
          </a:prstGeom>
          <a:solidFill>
            <a:srgbClr val="DDEAF6"/>
          </a:solidFill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 b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Exposed corroded rebars, cracks, spalling, delamination and biological growth</a:t>
            </a:r>
            <a:endParaRPr sz="2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64" name="Google Shape;164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443051" y="5500"/>
            <a:ext cx="748949" cy="748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"/>
          <p:cNvSpPr txBox="1">
            <a:spLocks noGrp="1"/>
          </p:cNvSpPr>
          <p:nvPr>
            <p:ph type="sldNum" idx="12"/>
          </p:nvPr>
        </p:nvSpPr>
        <p:spPr>
          <a:xfrm>
            <a:off x="9259186" y="643889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5</a:t>
            </a:fld>
            <a:endParaRPr dirty="0"/>
          </a:p>
        </p:txBody>
      </p:sp>
      <p:sp>
        <p:nvSpPr>
          <p:cNvPr id="170" name="Google Shape;170;p5"/>
          <p:cNvSpPr/>
          <p:nvPr/>
        </p:nvSpPr>
        <p:spPr>
          <a:xfrm>
            <a:off x="0" y="0"/>
            <a:ext cx="905522" cy="6858000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ASSUMPTIONS</a:t>
            </a:r>
            <a:endParaRPr/>
          </a:p>
        </p:txBody>
      </p:sp>
      <p:sp>
        <p:nvSpPr>
          <p:cNvPr id="171" name="Google Shape;171;p5"/>
          <p:cNvSpPr/>
          <p:nvPr/>
        </p:nvSpPr>
        <p:spPr>
          <a:xfrm>
            <a:off x="7746262" y="2014919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lang="en-I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2" name="Google Shape;172;p5"/>
          <p:cNvGrpSpPr/>
          <p:nvPr/>
        </p:nvGrpSpPr>
        <p:grpSpPr>
          <a:xfrm>
            <a:off x="103400" y="64926"/>
            <a:ext cx="11640634" cy="6952562"/>
            <a:chOff x="-864340" y="26191"/>
            <a:chExt cx="11640634" cy="6010030"/>
          </a:xfrm>
        </p:grpSpPr>
        <p:sp>
          <p:nvSpPr>
            <p:cNvPr id="173" name="Google Shape;173;p5"/>
            <p:cNvSpPr/>
            <p:nvPr/>
          </p:nvSpPr>
          <p:spPr>
            <a:xfrm>
              <a:off x="-864340" y="43290"/>
              <a:ext cx="4927739" cy="3686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5"/>
            <p:cNvSpPr txBox="1"/>
            <p:nvPr/>
          </p:nvSpPr>
          <p:spPr>
            <a:xfrm>
              <a:off x="-864340" y="43290"/>
              <a:ext cx="4927739" cy="3686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32510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mbria"/>
                <a:buNone/>
              </a:pPr>
              <a:r>
                <a:rPr lang="en-IN" sz="24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Site Conditions</a:t>
              </a:r>
              <a:endParaRPr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328104" y="954353"/>
              <a:ext cx="2079787" cy="4927739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5"/>
            <p:cNvSpPr txBox="1"/>
            <p:nvPr/>
          </p:nvSpPr>
          <p:spPr>
            <a:xfrm>
              <a:off x="328104" y="954353"/>
              <a:ext cx="2079787" cy="49277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325100" rIns="128000" bIns="12800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lang="en-IN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Coordinates:</a:t>
              </a:r>
              <a:endParaRPr/>
            </a:p>
            <a:p>
              <a:pPr marL="342900" marR="0" lvl="2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IN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	22°22'13.80"N 73°07'31.80"E</a:t>
              </a:r>
              <a:endParaRPr/>
            </a:p>
            <a:p>
              <a:pPr marL="342900" marR="0" lvl="2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IN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     </a:t>
              </a:r>
              <a:endParaRPr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lang="en-IN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Nearest city: Vadodara</a:t>
              </a:r>
              <a:endParaRPr/>
            </a:p>
            <a:p>
              <a:pPr marL="171450" marR="0" lvl="1" indent="-571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lang="en-IN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Humidity: 60%</a:t>
              </a:r>
              <a:endParaRPr/>
            </a:p>
            <a:p>
              <a:pPr marL="171450" marR="0" lvl="1" indent="-571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lang="en-IN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Temperature: 15°C - 35°C</a:t>
              </a:r>
              <a:endParaRPr/>
            </a:p>
            <a:p>
              <a:pPr marL="171450" marR="0" lvl="1" indent="-571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lang="en-IN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Proximity to coast: 30 km</a:t>
              </a:r>
              <a:endParaRPr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948955" y="444344"/>
              <a:ext cx="737278" cy="737278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l="-55999" r="-55999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1867798" y="26191"/>
              <a:ext cx="4927739" cy="3686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5"/>
            <p:cNvSpPr txBox="1"/>
            <p:nvPr/>
          </p:nvSpPr>
          <p:spPr>
            <a:xfrm>
              <a:off x="1867798" y="26191"/>
              <a:ext cx="4927739" cy="3686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33860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mbria"/>
                <a:buNone/>
              </a:pPr>
              <a:r>
                <a:rPr lang="en-IN" sz="240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Construction</a:t>
              </a:r>
              <a:endParaRPr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3084620" y="938239"/>
              <a:ext cx="2164583" cy="4927739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5"/>
            <p:cNvSpPr txBox="1"/>
            <p:nvPr/>
          </p:nvSpPr>
          <p:spPr>
            <a:xfrm>
              <a:off x="3084620" y="938239"/>
              <a:ext cx="2164583" cy="49277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325100" rIns="128000" bIns="12800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lang="en-IN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Grade of concrete:</a:t>
              </a:r>
              <a:endParaRPr/>
            </a:p>
            <a:p>
              <a:pPr marL="342900" marR="0" lvl="2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IN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	M25(columns, shells)</a:t>
              </a:r>
              <a:endParaRPr/>
            </a:p>
            <a:p>
              <a:pPr marL="514350" marR="0" lvl="3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IN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M20 (other members)</a:t>
              </a:r>
              <a:endParaRPr/>
            </a:p>
            <a:p>
              <a:pPr marL="514350" marR="0" lvl="3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lang="en-IN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Rebars: CTD bars</a:t>
              </a:r>
              <a:endParaRPr/>
            </a:p>
            <a:p>
              <a:pPr marL="171450" marR="0" lvl="1" indent="-571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lang="en-IN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Cover depth: 25 mm</a:t>
              </a:r>
              <a:endParaRPr/>
            </a:p>
            <a:p>
              <a:pPr marL="171450" marR="0" lvl="1" indent="-571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lang="en-IN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Pile foundation</a:t>
              </a:r>
              <a:endParaRPr/>
            </a:p>
            <a:p>
              <a:pPr marL="171450" marR="0" lvl="1" indent="-571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lang="en-IN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Water source: Mahi river</a:t>
              </a:r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3813494" y="444344"/>
              <a:ext cx="737278" cy="737278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l="-999" r="-999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4604731" y="35652"/>
              <a:ext cx="4927739" cy="3686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5"/>
            <p:cNvSpPr txBox="1"/>
            <p:nvPr/>
          </p:nvSpPr>
          <p:spPr>
            <a:xfrm>
              <a:off x="4604731" y="35652"/>
              <a:ext cx="4927739" cy="3686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33860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mbria"/>
                <a:buNone/>
              </a:pPr>
              <a:r>
                <a:rPr lang="en-IN" sz="24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Cooling </a:t>
              </a:r>
              <a:r>
                <a:rPr lang="en-IN" sz="240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Tower</a:t>
              </a:r>
              <a:endParaRPr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6007039" y="938239"/>
              <a:ext cx="2002372" cy="4927739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5"/>
            <p:cNvSpPr txBox="1"/>
            <p:nvPr/>
          </p:nvSpPr>
          <p:spPr>
            <a:xfrm>
              <a:off x="6007039" y="938239"/>
              <a:ext cx="2002372" cy="49277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325100" rIns="128000" bIns="12800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lang="en-IN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Type: Natural draught</a:t>
              </a:r>
              <a:endParaRPr/>
            </a:p>
            <a:p>
              <a:pPr marL="171450" marR="0" lvl="1" indent="-571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lang="en-IN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Material: RCC</a:t>
              </a:r>
              <a:endParaRPr/>
            </a:p>
            <a:p>
              <a:pPr marL="171450" marR="0" lvl="1" indent="-571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lang="en-IN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Filler material: Polypropylene (63 mm x 63 mm, 9MFI)</a:t>
              </a:r>
              <a:endParaRPr/>
            </a:p>
            <a:p>
              <a:pPr marL="171450" marR="0" lvl="1" indent="-571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lang="en-IN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Supply Voltage: 380 V</a:t>
              </a:r>
              <a:endParaRPr/>
            </a:p>
            <a:p>
              <a:pPr marL="171450" marR="0" lvl="1" indent="-571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lang="en-IN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Supply Phase: Three phase</a:t>
              </a:r>
              <a:endParaRPr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6635689" y="466219"/>
              <a:ext cx="737278" cy="737278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l="-999" r="-999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8960275" y="35652"/>
              <a:ext cx="1816019" cy="3686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5"/>
            <p:cNvSpPr txBox="1"/>
            <p:nvPr/>
          </p:nvSpPr>
          <p:spPr>
            <a:xfrm>
              <a:off x="8960275" y="35652"/>
              <a:ext cx="1816019" cy="3686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33860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mbria"/>
                <a:buNone/>
              </a:pPr>
              <a:r>
                <a:rPr lang="en-IN" sz="240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Problems</a:t>
              </a:r>
              <a:endParaRPr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8774857" y="938239"/>
              <a:ext cx="1987150" cy="4927739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5"/>
            <p:cNvSpPr txBox="1"/>
            <p:nvPr/>
          </p:nvSpPr>
          <p:spPr>
            <a:xfrm>
              <a:off x="8774857" y="938238"/>
              <a:ext cx="1987150" cy="50979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325100" rIns="128000" bIns="12800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lang="en-IN"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Early age cracks</a:t>
              </a:r>
              <a:endParaRPr dirty="0"/>
            </a:p>
            <a:p>
              <a:pPr marL="171450" marR="0" lvl="1" indent="-571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lang="en-IN"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Fresh water leaching</a:t>
              </a:r>
              <a:endParaRPr dirty="0"/>
            </a:p>
            <a:p>
              <a:pPr marL="171450" marR="0" lvl="1" indent="-571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lang="en-IN"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Carbonation (suitable humidity, higher atmospheric concentration of CO</a:t>
              </a:r>
              <a:r>
                <a:rPr lang="en-IN" sz="1800" b="0" i="0" u="none" strike="noStrike" cap="none" baseline="-25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r>
                <a:rPr lang="en-IN"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and high local Temperature)</a:t>
              </a:r>
              <a:endParaRPr dirty="0"/>
            </a:p>
            <a:p>
              <a:pPr marL="171450" marR="0" lvl="1" indent="-571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lang="en-IN"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High TDS in recirculating water</a:t>
              </a:r>
            </a:p>
            <a:p>
              <a:pPr marR="0" lvl="1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lt1"/>
                </a:buClr>
                <a:buSzPts val="1800"/>
              </a:pPr>
              <a:endParaRPr lang="en-IN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lang="en-IN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Biological growth</a:t>
              </a:r>
              <a:endParaRPr lang="en-IN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endParaRPr dirty="0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9429081" y="451635"/>
              <a:ext cx="737278" cy="737278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l="-69996" r="-69996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6</a:t>
            </a:fld>
            <a:endParaRPr/>
          </a:p>
        </p:txBody>
      </p:sp>
      <p:sp>
        <p:nvSpPr>
          <p:cNvPr id="198" name="Google Shape;198;p6"/>
          <p:cNvSpPr/>
          <p:nvPr/>
        </p:nvSpPr>
        <p:spPr>
          <a:xfrm>
            <a:off x="0" y="0"/>
            <a:ext cx="905400" cy="6858000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OBJECTIVES</a:t>
            </a:r>
            <a:endParaRPr/>
          </a:p>
        </p:txBody>
      </p:sp>
      <p:graphicFrame>
        <p:nvGraphicFramePr>
          <p:cNvPr id="201" name="Google Shape;199;p6">
            <a:extLst>
              <a:ext uri="{FF2B5EF4-FFF2-40B4-BE49-F238E27FC236}">
                <a16:creationId xmlns:a16="http://schemas.microsoft.com/office/drawing/2014/main" id="{6FBCCBE0-6C76-46C7-8034-358F9FA74B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7934944"/>
              </p:ext>
            </p:extLst>
          </p:nvPr>
        </p:nvGraphicFramePr>
        <p:xfrm>
          <a:off x="1637550" y="1598511"/>
          <a:ext cx="9920877" cy="355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Google Shape;151;p3">
            <a:extLst>
              <a:ext uri="{FF2B5EF4-FFF2-40B4-BE49-F238E27FC236}">
                <a16:creationId xmlns:a16="http://schemas.microsoft.com/office/drawing/2014/main" id="{FBEA6715-654B-4847-AD36-E1D53DA962D6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443051" y="5500"/>
            <a:ext cx="748949" cy="748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graphicEl>
                                              <a:dgm id="{0DE7CE2D-8E9B-4D8C-8D7E-3C0BE4835C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graphicEl>
                                              <a:dgm id="{5D4978CF-4DC8-4F9D-82DB-7E3EB69C7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graphicEl>
                                              <a:dgm id="{D4E5E37C-6C9F-4885-90CF-66AB6B4E5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graphicEl>
                                              <a:dgm id="{FE3E3848-7DEA-4061-832B-CB1AC38824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graphicEl>
                                              <a:dgm id="{61AB628B-4B14-4224-A233-DEA3ADFE4F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graphicEl>
                                              <a:dgm id="{43359379-7368-4D21-A770-071C21B47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graphicEl>
                                              <a:dgm id="{503FC28A-E2F2-4441-8924-198A9FA89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graphicEl>
                                              <a:dgm id="{D2EBD7EC-99BB-49EC-987B-8F7F045E8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graphicEl>
                                              <a:dgm id="{BDAE78F3-2360-4277-82F4-0769ACF9B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1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7</a:t>
            </a:fld>
            <a:endParaRPr/>
          </a:p>
        </p:txBody>
      </p:sp>
      <p:sp>
        <p:nvSpPr>
          <p:cNvPr id="205" name="Google Shape;205;p7"/>
          <p:cNvSpPr/>
          <p:nvPr/>
        </p:nvSpPr>
        <p:spPr>
          <a:xfrm>
            <a:off x="0" y="0"/>
            <a:ext cx="905400" cy="6858000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SCHEDULE</a:t>
            </a: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EA8971-D80F-4A41-B8DC-04EB060A8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181" y="987871"/>
            <a:ext cx="10829925" cy="4676775"/>
          </a:xfrm>
          <a:prstGeom prst="rect">
            <a:avLst/>
          </a:prstGeom>
        </p:spPr>
      </p:pic>
      <p:pic>
        <p:nvPicPr>
          <p:cNvPr id="7" name="Google Shape;151;p3">
            <a:extLst>
              <a:ext uri="{FF2B5EF4-FFF2-40B4-BE49-F238E27FC236}">
                <a16:creationId xmlns:a16="http://schemas.microsoft.com/office/drawing/2014/main" id="{B3B006B1-BC90-4D2A-AC1D-E6FF88D7441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43051" y="5500"/>
            <a:ext cx="748949" cy="748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8</a:t>
            </a:fld>
            <a:endParaRPr lang="en-IN"/>
          </a:p>
        </p:txBody>
      </p:sp>
      <p:sp>
        <p:nvSpPr>
          <p:cNvPr id="212" name="Google Shape;212;p8"/>
          <p:cNvSpPr/>
          <p:nvPr/>
        </p:nvSpPr>
        <p:spPr>
          <a:xfrm>
            <a:off x="0" y="0"/>
            <a:ext cx="905522" cy="6858000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OUTCOMES</a:t>
            </a:r>
            <a:endParaRPr lang="en-IN"/>
          </a:p>
        </p:txBody>
      </p:sp>
      <p:graphicFrame>
        <p:nvGraphicFramePr>
          <p:cNvPr id="217" name="Google Shape;213;p8">
            <a:extLst>
              <a:ext uri="{FF2B5EF4-FFF2-40B4-BE49-F238E27FC236}">
                <a16:creationId xmlns:a16="http://schemas.microsoft.com/office/drawing/2014/main" id="{EC6C8C53-5C06-440C-A7DA-F2D4382FBF30}"/>
              </a:ext>
            </a:extLst>
          </p:cNvPr>
          <p:cNvGraphicFramePr/>
          <p:nvPr/>
        </p:nvGraphicFramePr>
        <p:xfrm>
          <a:off x="1520574" y="692171"/>
          <a:ext cx="10233061" cy="5092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Google Shape;151;p3">
            <a:extLst>
              <a:ext uri="{FF2B5EF4-FFF2-40B4-BE49-F238E27FC236}">
                <a16:creationId xmlns:a16="http://schemas.microsoft.com/office/drawing/2014/main" id="{75439539-8E05-4AB3-B932-430F6F95DA8A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443051" y="5500"/>
            <a:ext cx="748949" cy="748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graphicEl>
                                              <a:dgm id="{8F1927B7-FB84-42C9-B677-72B9D56E44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graphicEl>
                                              <a:dgm id="{B367662C-1791-4054-8C41-23CD740696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graphicEl>
                                              <a:dgm id="{CB95DE42-1376-480D-AF8B-CA11AA019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7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9</a:t>
            </a:fld>
            <a:endParaRPr/>
          </a:p>
        </p:txBody>
      </p:sp>
      <p:sp>
        <p:nvSpPr>
          <p:cNvPr id="219" name="Google Shape;219;p9"/>
          <p:cNvSpPr/>
          <p:nvPr/>
        </p:nvSpPr>
        <p:spPr>
          <a:xfrm>
            <a:off x="0" y="0"/>
            <a:ext cx="905522" cy="6858000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REFERENCES</a:t>
            </a:r>
            <a:endParaRPr/>
          </a:p>
        </p:txBody>
      </p:sp>
      <p:sp>
        <p:nvSpPr>
          <p:cNvPr id="220" name="Google Shape;220;p9"/>
          <p:cNvSpPr txBox="1"/>
          <p:nvPr/>
        </p:nvSpPr>
        <p:spPr>
          <a:xfrm>
            <a:off x="1449705" y="1963043"/>
            <a:ext cx="8532495" cy="282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Font typeface="Calibri"/>
              <a:buAutoNum type="arabicPeriod"/>
            </a:pPr>
            <a:r>
              <a:rPr lang="en-IN" sz="1800" b="0" i="0" u="sng" strike="noStrike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https://spxcooling.com/wp-content/uploads/AE-SK-18.pdf</a:t>
            </a:r>
            <a:endParaRPr sz="18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1155CC"/>
              </a:buClr>
              <a:buSzPts val="1800"/>
              <a:buFont typeface="Calibri"/>
              <a:buAutoNum type="arabicPeriod"/>
            </a:pPr>
            <a:r>
              <a:rPr lang="en-IN" sz="1800" b="0" i="0" u="sng" strike="noStrike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https://www.indiamart.com/proddetail/rcc-cooling-tower-4823753530.html</a:t>
            </a:r>
            <a:endParaRPr sz="18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1155CC"/>
              </a:buClr>
              <a:buSzPts val="1800"/>
              <a:buFont typeface="Calibri"/>
              <a:buAutoNum type="arabicPeriod"/>
            </a:pPr>
            <a:r>
              <a:rPr lang="en-IN" sz="1800" b="0" i="0" u="sng" strike="noStrike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https://www.oilandgasproductnews.com/article/28534</a:t>
            </a:r>
            <a:endParaRPr sz="18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1155CC"/>
              </a:buClr>
              <a:buSzPts val="1800"/>
              <a:buFont typeface="Calibri"/>
              <a:buAutoNum type="arabicPeriod"/>
            </a:pPr>
            <a:r>
              <a:rPr lang="en-IN" sz="1800" b="0" i="0" u="sng" strike="noStrike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http://spxcooling.com/wp-content/uploads/Cooling-Tower-Fundamentals.pdf</a:t>
            </a:r>
            <a:endParaRPr sz="18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1155CC"/>
              </a:buClr>
              <a:buSzPts val="1800"/>
              <a:buFont typeface="Calibri"/>
              <a:buAutoNum type="arabicPeriod"/>
            </a:pPr>
            <a:r>
              <a:rPr lang="en-IN" sz="1800" b="0" i="0" u="sng" strike="noStrike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https://iocl.com/AboutUs/GujaratRefinery.aspx</a:t>
            </a:r>
            <a:endParaRPr sz="18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en-IN" sz="1800" b="0" i="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Tender documents for Retrofitting of RCC structure of TPS new cooling tower at Gujarat Refinery.</a:t>
            </a:r>
            <a:br>
              <a:rPr lang="en-I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oogle Shape;151;p3">
            <a:extLst>
              <a:ext uri="{FF2B5EF4-FFF2-40B4-BE49-F238E27FC236}">
                <a16:creationId xmlns:a16="http://schemas.microsoft.com/office/drawing/2014/main" id="{4F97D2BC-98CC-4BD1-A0CB-B4A4681D8824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443051" y="5500"/>
            <a:ext cx="748949" cy="748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440</Words>
  <Application>Microsoft Office PowerPoint</Application>
  <PresentationFormat>Widescreen</PresentationFormat>
  <Paragraphs>110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Anupama Pournami</dc:creator>
  <cp:lastModifiedBy>Nilakanmani M</cp:lastModifiedBy>
  <cp:revision>4</cp:revision>
  <dcterms:created xsi:type="dcterms:W3CDTF">2020-12-28T08:11:28Z</dcterms:created>
  <dcterms:modified xsi:type="dcterms:W3CDTF">2020-12-28T21:07:06Z</dcterms:modified>
</cp:coreProperties>
</file>