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6"/>
  </p:notesMasterIdLst>
  <p:sldIdLst>
    <p:sldId id="275" r:id="rId2"/>
    <p:sldId id="274" r:id="rId3"/>
    <p:sldId id="276" r:id="rId4"/>
    <p:sldId id="27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812"/>
    <a:srgbClr val="883A35"/>
    <a:srgbClr val="6464C8"/>
    <a:srgbClr val="33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5000" autoAdjust="0"/>
  </p:normalViewPr>
  <p:slideViewPr>
    <p:cSldViewPr snapToGrid="0">
      <p:cViewPr varScale="1">
        <p:scale>
          <a:sx n="70" d="100"/>
          <a:sy n="70" d="100"/>
        </p:scale>
        <p:origin x="13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D0D5D-5368-44D3-B796-CACBBA24C94B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28FBB-3C97-4A82-94AF-B8C7213D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6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B990BDD8-DF38-45CC-AD33-67F1E5492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" y="72006"/>
            <a:ext cx="7560668" cy="100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11" name="Picture 2" descr="Image result for iit M LOGO">
            <a:extLst>
              <a:ext uri="{FF2B5EF4-FFF2-40B4-BE49-F238E27FC236}">
                <a16:creationId xmlns:a16="http://schemas.microsoft.com/office/drawing/2014/main" id="{F383BE01-ED89-4600-A9B3-2DF1DD929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85" y="39001"/>
            <a:ext cx="900079" cy="90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669C4A6-9948-4F6F-AAC3-414B6913CB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331512"/>
            <a:ext cx="9042400" cy="5526487"/>
          </a:xfrm>
        </p:spPr>
        <p:txBody>
          <a:bodyPr/>
          <a:lstStyle>
            <a:lvl2pPr marL="727075" indent="-465138" defTabSz="536575">
              <a:tabLst>
                <a:tab pos="987425" algn="l"/>
              </a:tabLst>
              <a:defRPr kumimoji="0" lang="en-US" sz="2741" b="0" i="0" u="none" strike="noStrike" kern="0" cap="none" spc="0" normalizeH="0" baseline="0" dirty="0" smtClean="0">
                <a:ln>
                  <a:noFill/>
                </a:ln>
                <a:solidFill>
                  <a:srgbClr val="3A3AB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defRPr>
            </a:lvl2pPr>
            <a:lvl3pPr marL="987425" indent="-22860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marL="727422" marR="0" lvl="1" indent="-27977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101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D1E5-754E-4164-99D2-744D318C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8DFD4D2-9B81-4DAD-B0BA-8C4177972A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2041" y="1195534"/>
            <a:ext cx="7776686" cy="427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5733" marR="0" lvl="0" indent="-33573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Edit Master text styles</a:t>
            </a:r>
          </a:p>
          <a:p>
            <a:pPr marL="727422" marR="0" lvl="1" indent="-27977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741" b="0" i="0" u="none" strike="noStrike" kern="0" cap="none" spc="0" normalizeH="0" baseline="0" noProof="0" dirty="0">
                <a:ln>
                  <a:noFill/>
                </a:ln>
                <a:solidFill>
                  <a:srgbClr val="3A3AB9"/>
                </a:solidFill>
                <a:effectLst/>
                <a:uLnTx/>
                <a:uFillTx/>
                <a:latin typeface="Arial"/>
              </a:rPr>
              <a:t>Second level</a:t>
            </a:r>
          </a:p>
          <a:p>
            <a:pPr marL="1119110" marR="0" lvl="2" indent="-22382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Third level</a:t>
            </a:r>
          </a:p>
          <a:p>
            <a:pPr marL="1566754" marR="0" lvl="3" indent="-22382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95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Fourth level</a:t>
            </a:r>
          </a:p>
          <a:p>
            <a:pPr marL="2014398" marR="0" lvl="4" indent="-22382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altLang="en-US" sz="195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Fifth level</a:t>
            </a:r>
          </a:p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394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8D8881C3-B057-4C62-A950-42FD3C1EC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" y="72006"/>
            <a:ext cx="7560668" cy="100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6BBB5E1-BFF8-4A5F-B03A-989D9550D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41" y="1195534"/>
            <a:ext cx="7776686" cy="427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5733" marR="0" lvl="0" indent="-33573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Edit Master text styles</a:t>
            </a:r>
          </a:p>
          <a:p>
            <a:pPr marL="727422" marR="0" lvl="1" indent="-27977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741" b="0" i="0" u="none" strike="noStrike" kern="0" cap="none" spc="0" normalizeH="0" baseline="0" noProof="0" dirty="0">
                <a:ln>
                  <a:noFill/>
                </a:ln>
                <a:solidFill>
                  <a:srgbClr val="3A3AB9"/>
                </a:solidFill>
                <a:effectLst/>
                <a:uLnTx/>
                <a:uFillTx/>
                <a:latin typeface="Arial"/>
              </a:rPr>
              <a:t>Second level</a:t>
            </a:r>
          </a:p>
          <a:p>
            <a:pPr marL="1119110" marR="0" lvl="2" indent="-22382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3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Third level</a:t>
            </a:r>
          </a:p>
          <a:p>
            <a:pPr marL="1566754" marR="0" lvl="3" indent="-22382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195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Fourth level</a:t>
            </a:r>
          </a:p>
          <a:p>
            <a:pPr marL="2014398" marR="0" lvl="4" indent="-22382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/>
            </a:pPr>
            <a:r>
              <a:rPr kumimoji="0" lang="en-US" altLang="en-US" sz="1958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Fifth level</a:t>
            </a:r>
          </a:p>
          <a:p>
            <a:pPr lvl="0"/>
            <a:endParaRPr lang="en-US" altLang="en-US" dirty="0"/>
          </a:p>
        </p:txBody>
      </p:sp>
      <p:pic>
        <p:nvPicPr>
          <p:cNvPr id="15" name="Picture 2" descr="Image result for iit M LOGO">
            <a:extLst>
              <a:ext uri="{FF2B5EF4-FFF2-40B4-BE49-F238E27FC236}">
                <a16:creationId xmlns:a16="http://schemas.microsoft.com/office/drawing/2014/main" id="{9AD96E8A-0BAC-4913-8CED-9BEDE5C34B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85" y="39001"/>
            <a:ext cx="900079" cy="90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74181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0954-10DC-4B3D-9B19-E31EB5FB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2006"/>
            <a:ext cx="8101261" cy="1008027"/>
          </a:xfrm>
        </p:spPr>
        <p:txBody>
          <a:bodyPr/>
          <a:lstStyle/>
          <a:p>
            <a:r>
              <a:rPr lang="en-IN" sz="3600" dirty="0"/>
              <a:t>Surface Wave Testing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AB7B1A-BF7C-43D1-AF84-E367EAAA3B4D}"/>
              </a:ext>
            </a:extLst>
          </p:cNvPr>
          <p:cNvGrpSpPr/>
          <p:nvPr/>
        </p:nvGrpSpPr>
        <p:grpSpPr>
          <a:xfrm>
            <a:off x="130524" y="921371"/>
            <a:ext cx="4359590" cy="2749055"/>
            <a:chOff x="2682954" y="665191"/>
            <a:chExt cx="5204299" cy="322320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5CA84E8-D7A5-49A7-98C7-DDD9A863FDBD}"/>
                </a:ext>
              </a:extLst>
            </p:cNvPr>
            <p:cNvSpPr/>
            <p:nvPr/>
          </p:nvSpPr>
          <p:spPr>
            <a:xfrm>
              <a:off x="2682954" y="989910"/>
              <a:ext cx="5204299" cy="2898484"/>
            </a:xfrm>
            <a:custGeom>
              <a:avLst/>
              <a:gdLst>
                <a:gd name="connsiteX0" fmla="*/ 0 w 4788595"/>
                <a:gd name="connsiteY0" fmla="*/ 0 h 4158000"/>
                <a:gd name="connsiteX1" fmla="*/ 4788595 w 4788595"/>
                <a:gd name="connsiteY1" fmla="*/ 0 h 4158000"/>
                <a:gd name="connsiteX2" fmla="*/ 4788595 w 4788595"/>
                <a:gd name="connsiteY2" fmla="*/ 4158000 h 4158000"/>
                <a:gd name="connsiteX3" fmla="*/ 0 w 4788595"/>
                <a:gd name="connsiteY3" fmla="*/ 4158000 h 4158000"/>
                <a:gd name="connsiteX4" fmla="*/ 0 w 4788595"/>
                <a:gd name="connsiteY4" fmla="*/ 0 h 41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8595" h="4158000">
                  <a:moveTo>
                    <a:pt x="0" y="0"/>
                  </a:moveTo>
                  <a:lnTo>
                    <a:pt x="4788595" y="0"/>
                  </a:lnTo>
                  <a:lnTo>
                    <a:pt x="4788595" y="4158000"/>
                  </a:lnTo>
                  <a:lnTo>
                    <a:pt x="0" y="4158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883A3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437388" rIns="324000" bIns="149352" numCol="1" spcCol="1270" anchor="t" anchorCtr="0">
              <a:noAutofit/>
            </a:bodyPr>
            <a:lstStyle/>
            <a:p>
              <a:r>
                <a:rPr lang="en-US" sz="20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wavefield radiated</a:t>
              </a:r>
              <a:r>
                <a:rPr lang="en-US" sz="2000" b="0" i="0" u="none" strike="noStrik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by seismic tremors contains </a:t>
              </a:r>
              <a:r>
                <a:rPr lang="en-US" sz="2000" b="0" i="0" u="none" strike="noStrike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surface </a:t>
              </a:r>
              <a:r>
                <a:rPr lang="en-US" sz="2000" b="0" i="0" u="none" strike="noStrik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waves </a:t>
              </a:r>
              <a:r>
                <a:rPr lang="en-US" sz="2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which are</a:t>
              </a:r>
              <a:r>
                <a:rPr lang="en-US" sz="2000" b="0" i="0" u="none" strike="noStrike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0" i="0" u="none" strike="noStrik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dispersive in nature.</a:t>
              </a: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1189D35-20DF-4109-BDC3-F2AD07892659}"/>
                </a:ext>
              </a:extLst>
            </p:cNvPr>
            <p:cNvSpPr/>
            <p:nvPr/>
          </p:nvSpPr>
          <p:spPr>
            <a:xfrm>
              <a:off x="2838604" y="665191"/>
              <a:ext cx="4364682" cy="649440"/>
            </a:xfrm>
            <a:custGeom>
              <a:avLst/>
              <a:gdLst>
                <a:gd name="connsiteX0" fmla="*/ 0 w 3352016"/>
                <a:gd name="connsiteY0" fmla="*/ 108242 h 649440"/>
                <a:gd name="connsiteX1" fmla="*/ 108242 w 3352016"/>
                <a:gd name="connsiteY1" fmla="*/ 0 h 649440"/>
                <a:gd name="connsiteX2" fmla="*/ 3243774 w 3352016"/>
                <a:gd name="connsiteY2" fmla="*/ 0 h 649440"/>
                <a:gd name="connsiteX3" fmla="*/ 3352016 w 3352016"/>
                <a:gd name="connsiteY3" fmla="*/ 108242 h 649440"/>
                <a:gd name="connsiteX4" fmla="*/ 3352016 w 3352016"/>
                <a:gd name="connsiteY4" fmla="*/ 541198 h 649440"/>
                <a:gd name="connsiteX5" fmla="*/ 3243774 w 3352016"/>
                <a:gd name="connsiteY5" fmla="*/ 649440 h 649440"/>
                <a:gd name="connsiteX6" fmla="*/ 108242 w 3352016"/>
                <a:gd name="connsiteY6" fmla="*/ 649440 h 649440"/>
                <a:gd name="connsiteX7" fmla="*/ 0 w 3352016"/>
                <a:gd name="connsiteY7" fmla="*/ 541198 h 649440"/>
                <a:gd name="connsiteX8" fmla="*/ 0 w 3352016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016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3243774" y="0"/>
                  </a:lnTo>
                  <a:cubicBezTo>
                    <a:pt x="3303554" y="0"/>
                    <a:pt x="3352016" y="48462"/>
                    <a:pt x="3352016" y="108242"/>
                  </a:cubicBezTo>
                  <a:lnTo>
                    <a:pt x="3352016" y="541198"/>
                  </a:lnTo>
                  <a:cubicBezTo>
                    <a:pt x="3352016" y="600978"/>
                    <a:pt x="3303554" y="649440"/>
                    <a:pt x="3243774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rgbClr val="883A3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1" tIns="31703" rIns="158401" bIns="31703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Working Principle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CA996A-9563-49D5-A26B-99F90C991E06}"/>
              </a:ext>
            </a:extLst>
          </p:cNvPr>
          <p:cNvGrpSpPr/>
          <p:nvPr/>
        </p:nvGrpSpPr>
        <p:grpSpPr>
          <a:xfrm>
            <a:off x="130523" y="3873951"/>
            <a:ext cx="4359591" cy="2848212"/>
            <a:chOff x="2682954" y="665190"/>
            <a:chExt cx="5204299" cy="333946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310081D-5F2A-4C67-AD53-F976DFB1362C}"/>
                </a:ext>
              </a:extLst>
            </p:cNvPr>
            <p:cNvSpPr/>
            <p:nvPr/>
          </p:nvSpPr>
          <p:spPr>
            <a:xfrm>
              <a:off x="2682954" y="989909"/>
              <a:ext cx="5204299" cy="3014744"/>
            </a:xfrm>
            <a:custGeom>
              <a:avLst/>
              <a:gdLst>
                <a:gd name="connsiteX0" fmla="*/ 0 w 4788595"/>
                <a:gd name="connsiteY0" fmla="*/ 0 h 4158000"/>
                <a:gd name="connsiteX1" fmla="*/ 4788595 w 4788595"/>
                <a:gd name="connsiteY1" fmla="*/ 0 h 4158000"/>
                <a:gd name="connsiteX2" fmla="*/ 4788595 w 4788595"/>
                <a:gd name="connsiteY2" fmla="*/ 4158000 h 4158000"/>
                <a:gd name="connsiteX3" fmla="*/ 0 w 4788595"/>
                <a:gd name="connsiteY3" fmla="*/ 4158000 h 4158000"/>
                <a:gd name="connsiteX4" fmla="*/ 0 w 4788595"/>
                <a:gd name="connsiteY4" fmla="*/ 0 h 41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8595" h="4158000">
                  <a:moveTo>
                    <a:pt x="0" y="0"/>
                  </a:moveTo>
                  <a:lnTo>
                    <a:pt x="4788595" y="0"/>
                  </a:lnTo>
                  <a:lnTo>
                    <a:pt x="4788595" y="4158000"/>
                  </a:lnTo>
                  <a:lnTo>
                    <a:pt x="0" y="4158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883A3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437388" rIns="324000" bIns="149352" numCol="1" spcCol="1270" anchor="t" anchorCtr="0">
              <a:noAutofit/>
            </a:bodyPr>
            <a:lstStyle/>
            <a:p>
              <a:r>
                <a:rPr lang="en-US" sz="2000" b="0" i="0" u="none" strike="noStrike" baseline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Dispersive</a:t>
              </a:r>
              <a:r>
                <a:rPr lang="en-US" sz="2000" b="0" i="0" u="none" strike="noStrike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properties of </a:t>
              </a:r>
              <a:r>
                <a:rPr lang="en-US" sz="2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Rayleigh </a:t>
              </a:r>
              <a:r>
                <a:rPr lang="en-US" sz="2000" b="0" i="0" u="none" strike="noStrike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wave is used in Multichannel </a:t>
              </a:r>
              <a:r>
                <a:rPr lang="en-US" sz="2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 of Surface Wave (MASW) </a:t>
              </a:r>
              <a:r>
                <a:rPr lang="en-US" sz="2000" b="0" i="0" u="none" strike="noStrike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obtain the </a:t>
              </a:r>
              <a:r>
                <a:rPr lang="en-US" sz="2000" b="0" i="0" u="none" strike="noStrike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subsurface's</a:t>
              </a:r>
              <a:r>
                <a:rPr lang="en-US" sz="2000" b="0" i="0" u="none" strike="noStrike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shear wave velocity profile.</a:t>
              </a:r>
              <a:endPara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D1D82C2-A8FF-402B-BC0A-0C338E4F7DF8}"/>
                </a:ext>
              </a:extLst>
            </p:cNvPr>
            <p:cNvSpPr/>
            <p:nvPr/>
          </p:nvSpPr>
          <p:spPr>
            <a:xfrm>
              <a:off x="2838604" y="665190"/>
              <a:ext cx="4364682" cy="649440"/>
            </a:xfrm>
            <a:custGeom>
              <a:avLst/>
              <a:gdLst>
                <a:gd name="connsiteX0" fmla="*/ 0 w 3352016"/>
                <a:gd name="connsiteY0" fmla="*/ 108242 h 649440"/>
                <a:gd name="connsiteX1" fmla="*/ 108242 w 3352016"/>
                <a:gd name="connsiteY1" fmla="*/ 0 h 649440"/>
                <a:gd name="connsiteX2" fmla="*/ 3243774 w 3352016"/>
                <a:gd name="connsiteY2" fmla="*/ 0 h 649440"/>
                <a:gd name="connsiteX3" fmla="*/ 3352016 w 3352016"/>
                <a:gd name="connsiteY3" fmla="*/ 108242 h 649440"/>
                <a:gd name="connsiteX4" fmla="*/ 3352016 w 3352016"/>
                <a:gd name="connsiteY4" fmla="*/ 541198 h 649440"/>
                <a:gd name="connsiteX5" fmla="*/ 3243774 w 3352016"/>
                <a:gd name="connsiteY5" fmla="*/ 649440 h 649440"/>
                <a:gd name="connsiteX6" fmla="*/ 108242 w 3352016"/>
                <a:gd name="connsiteY6" fmla="*/ 649440 h 649440"/>
                <a:gd name="connsiteX7" fmla="*/ 0 w 3352016"/>
                <a:gd name="connsiteY7" fmla="*/ 541198 h 649440"/>
                <a:gd name="connsiteX8" fmla="*/ 0 w 3352016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016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3243774" y="0"/>
                  </a:lnTo>
                  <a:cubicBezTo>
                    <a:pt x="3303554" y="0"/>
                    <a:pt x="3352016" y="48462"/>
                    <a:pt x="3352016" y="108242"/>
                  </a:cubicBezTo>
                  <a:lnTo>
                    <a:pt x="3352016" y="541198"/>
                  </a:lnTo>
                  <a:cubicBezTo>
                    <a:pt x="3352016" y="600978"/>
                    <a:pt x="3303554" y="649440"/>
                    <a:pt x="3243774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rgbClr val="883A3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1" tIns="31703" rIns="158401" bIns="31703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6" t="13980" b="4744"/>
          <a:stretch/>
        </p:blipFill>
        <p:spPr>
          <a:xfrm>
            <a:off x="5022375" y="1124767"/>
            <a:ext cx="3336432" cy="2544837"/>
          </a:xfrm>
          <a:prstGeom prst="rect">
            <a:avLst/>
          </a:prstGeom>
          <a:ln>
            <a:solidFill>
              <a:srgbClr val="74181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76" y="4072115"/>
            <a:ext cx="3336431" cy="2363076"/>
          </a:xfrm>
          <a:prstGeom prst="rect">
            <a:avLst/>
          </a:prstGeom>
          <a:ln>
            <a:solidFill>
              <a:srgbClr val="883A35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711587" y="3686193"/>
            <a:ext cx="2108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Surface wave testing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22375" y="6435191"/>
            <a:ext cx="3486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Numerical simulation of </a:t>
            </a:r>
            <a:r>
              <a:rPr lang="en-IN" dirty="0" err="1"/>
              <a:t>wavefield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330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0954-10DC-4B3D-9B19-E31EB5FB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2006"/>
            <a:ext cx="8101261" cy="1008027"/>
          </a:xfrm>
        </p:spPr>
        <p:txBody>
          <a:bodyPr/>
          <a:lstStyle/>
          <a:p>
            <a:r>
              <a:rPr lang="en-IN" sz="3600" dirty="0"/>
              <a:t>Geophones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AB7B1A-BF7C-43D1-AF84-E367EAAA3B4D}"/>
              </a:ext>
            </a:extLst>
          </p:cNvPr>
          <p:cNvGrpSpPr/>
          <p:nvPr/>
        </p:nvGrpSpPr>
        <p:grpSpPr>
          <a:xfrm>
            <a:off x="130523" y="921371"/>
            <a:ext cx="4864557" cy="2258557"/>
            <a:chOff x="2682954" y="665191"/>
            <a:chExt cx="5204299" cy="322320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5CA84E8-D7A5-49A7-98C7-DDD9A863FDBD}"/>
                </a:ext>
              </a:extLst>
            </p:cNvPr>
            <p:cNvSpPr/>
            <p:nvPr/>
          </p:nvSpPr>
          <p:spPr>
            <a:xfrm>
              <a:off x="2682954" y="989910"/>
              <a:ext cx="5204299" cy="2898484"/>
            </a:xfrm>
            <a:custGeom>
              <a:avLst/>
              <a:gdLst>
                <a:gd name="connsiteX0" fmla="*/ 0 w 4788595"/>
                <a:gd name="connsiteY0" fmla="*/ 0 h 4158000"/>
                <a:gd name="connsiteX1" fmla="*/ 4788595 w 4788595"/>
                <a:gd name="connsiteY1" fmla="*/ 0 h 4158000"/>
                <a:gd name="connsiteX2" fmla="*/ 4788595 w 4788595"/>
                <a:gd name="connsiteY2" fmla="*/ 4158000 h 4158000"/>
                <a:gd name="connsiteX3" fmla="*/ 0 w 4788595"/>
                <a:gd name="connsiteY3" fmla="*/ 4158000 h 4158000"/>
                <a:gd name="connsiteX4" fmla="*/ 0 w 4788595"/>
                <a:gd name="connsiteY4" fmla="*/ 0 h 41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8595" h="4158000">
                  <a:moveTo>
                    <a:pt x="0" y="0"/>
                  </a:moveTo>
                  <a:lnTo>
                    <a:pt x="4788595" y="0"/>
                  </a:lnTo>
                  <a:lnTo>
                    <a:pt x="4788595" y="4158000"/>
                  </a:lnTo>
                  <a:lnTo>
                    <a:pt x="0" y="4158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883A3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437388" rIns="324000" bIns="149352" numCol="1" spcCol="1270" anchor="t" anchorCtr="0">
              <a:noAutofit/>
            </a:bodyPr>
            <a:lstStyle/>
            <a:p>
              <a:pPr algn="just"/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geophone’s magnetic core and coil system c</a:t>
              </a:r>
              <a:r>
                <a:rPr lang="en-US" sz="20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onverts the ground motion into electrical voltage.</a:t>
              </a: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1189D35-20DF-4109-BDC3-F2AD07892659}"/>
                </a:ext>
              </a:extLst>
            </p:cNvPr>
            <p:cNvSpPr/>
            <p:nvPr/>
          </p:nvSpPr>
          <p:spPr>
            <a:xfrm>
              <a:off x="2838604" y="665191"/>
              <a:ext cx="4364682" cy="649440"/>
            </a:xfrm>
            <a:custGeom>
              <a:avLst/>
              <a:gdLst>
                <a:gd name="connsiteX0" fmla="*/ 0 w 3352016"/>
                <a:gd name="connsiteY0" fmla="*/ 108242 h 649440"/>
                <a:gd name="connsiteX1" fmla="*/ 108242 w 3352016"/>
                <a:gd name="connsiteY1" fmla="*/ 0 h 649440"/>
                <a:gd name="connsiteX2" fmla="*/ 3243774 w 3352016"/>
                <a:gd name="connsiteY2" fmla="*/ 0 h 649440"/>
                <a:gd name="connsiteX3" fmla="*/ 3352016 w 3352016"/>
                <a:gd name="connsiteY3" fmla="*/ 108242 h 649440"/>
                <a:gd name="connsiteX4" fmla="*/ 3352016 w 3352016"/>
                <a:gd name="connsiteY4" fmla="*/ 541198 h 649440"/>
                <a:gd name="connsiteX5" fmla="*/ 3243774 w 3352016"/>
                <a:gd name="connsiteY5" fmla="*/ 649440 h 649440"/>
                <a:gd name="connsiteX6" fmla="*/ 108242 w 3352016"/>
                <a:gd name="connsiteY6" fmla="*/ 649440 h 649440"/>
                <a:gd name="connsiteX7" fmla="*/ 0 w 3352016"/>
                <a:gd name="connsiteY7" fmla="*/ 541198 h 649440"/>
                <a:gd name="connsiteX8" fmla="*/ 0 w 3352016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016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3243774" y="0"/>
                  </a:lnTo>
                  <a:cubicBezTo>
                    <a:pt x="3303554" y="0"/>
                    <a:pt x="3352016" y="48462"/>
                    <a:pt x="3352016" y="108242"/>
                  </a:cubicBezTo>
                  <a:lnTo>
                    <a:pt x="3352016" y="541198"/>
                  </a:lnTo>
                  <a:cubicBezTo>
                    <a:pt x="3352016" y="600978"/>
                    <a:pt x="3303554" y="649440"/>
                    <a:pt x="3243774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rgbClr val="883A3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1" tIns="31703" rIns="158401" bIns="31703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Working Principle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CA996A-9563-49D5-A26B-99F90C991E06}"/>
              </a:ext>
            </a:extLst>
          </p:cNvPr>
          <p:cNvGrpSpPr/>
          <p:nvPr/>
        </p:nvGrpSpPr>
        <p:grpSpPr>
          <a:xfrm>
            <a:off x="130523" y="3316406"/>
            <a:ext cx="4864557" cy="3405757"/>
            <a:chOff x="2682954" y="665190"/>
            <a:chExt cx="5204299" cy="333946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310081D-5F2A-4C67-AD53-F976DFB1362C}"/>
                </a:ext>
              </a:extLst>
            </p:cNvPr>
            <p:cNvSpPr/>
            <p:nvPr/>
          </p:nvSpPr>
          <p:spPr>
            <a:xfrm>
              <a:off x="2682954" y="989909"/>
              <a:ext cx="5204299" cy="3014744"/>
            </a:xfrm>
            <a:custGeom>
              <a:avLst/>
              <a:gdLst>
                <a:gd name="connsiteX0" fmla="*/ 0 w 4788595"/>
                <a:gd name="connsiteY0" fmla="*/ 0 h 4158000"/>
                <a:gd name="connsiteX1" fmla="*/ 4788595 w 4788595"/>
                <a:gd name="connsiteY1" fmla="*/ 0 h 4158000"/>
                <a:gd name="connsiteX2" fmla="*/ 4788595 w 4788595"/>
                <a:gd name="connsiteY2" fmla="*/ 4158000 h 4158000"/>
                <a:gd name="connsiteX3" fmla="*/ 0 w 4788595"/>
                <a:gd name="connsiteY3" fmla="*/ 4158000 h 4158000"/>
                <a:gd name="connsiteX4" fmla="*/ 0 w 4788595"/>
                <a:gd name="connsiteY4" fmla="*/ 0 h 41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8595" h="4158000">
                  <a:moveTo>
                    <a:pt x="0" y="0"/>
                  </a:moveTo>
                  <a:lnTo>
                    <a:pt x="4788595" y="0"/>
                  </a:lnTo>
                  <a:lnTo>
                    <a:pt x="4788595" y="4158000"/>
                  </a:lnTo>
                  <a:lnTo>
                    <a:pt x="0" y="4158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883A3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437388" rIns="324000" bIns="149352" numCol="1" spcCol="1270" anchor="t" anchorCtr="0">
              <a:noAutofit/>
            </a:bodyPr>
            <a:lstStyle/>
            <a:p>
              <a:pPr algn="just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Used to measure</a:t>
              </a:r>
              <a:r>
                <a:rPr lang="en-US" sz="2000" b="0" i="0" u="none" strike="noStrik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low frequency vertical as well as horizontal ground </a:t>
              </a:r>
              <a:r>
                <a:rPr lang="en-US" sz="2000" b="0" i="0" u="none" strike="noStrike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motion. Usually </a:t>
              </a:r>
              <a:r>
                <a:rPr lang="en-US" sz="20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array of 24-48 geophones is used in multichannel analysis.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D1D82C2-A8FF-402B-BC0A-0C338E4F7DF8}"/>
                </a:ext>
              </a:extLst>
            </p:cNvPr>
            <p:cNvSpPr/>
            <p:nvPr/>
          </p:nvSpPr>
          <p:spPr>
            <a:xfrm>
              <a:off x="2838604" y="665190"/>
              <a:ext cx="4364682" cy="649440"/>
            </a:xfrm>
            <a:custGeom>
              <a:avLst/>
              <a:gdLst>
                <a:gd name="connsiteX0" fmla="*/ 0 w 3352016"/>
                <a:gd name="connsiteY0" fmla="*/ 108242 h 649440"/>
                <a:gd name="connsiteX1" fmla="*/ 108242 w 3352016"/>
                <a:gd name="connsiteY1" fmla="*/ 0 h 649440"/>
                <a:gd name="connsiteX2" fmla="*/ 3243774 w 3352016"/>
                <a:gd name="connsiteY2" fmla="*/ 0 h 649440"/>
                <a:gd name="connsiteX3" fmla="*/ 3352016 w 3352016"/>
                <a:gd name="connsiteY3" fmla="*/ 108242 h 649440"/>
                <a:gd name="connsiteX4" fmla="*/ 3352016 w 3352016"/>
                <a:gd name="connsiteY4" fmla="*/ 541198 h 649440"/>
                <a:gd name="connsiteX5" fmla="*/ 3243774 w 3352016"/>
                <a:gd name="connsiteY5" fmla="*/ 649440 h 649440"/>
                <a:gd name="connsiteX6" fmla="*/ 108242 w 3352016"/>
                <a:gd name="connsiteY6" fmla="*/ 649440 h 649440"/>
                <a:gd name="connsiteX7" fmla="*/ 0 w 3352016"/>
                <a:gd name="connsiteY7" fmla="*/ 541198 h 649440"/>
                <a:gd name="connsiteX8" fmla="*/ 0 w 3352016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016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3243774" y="0"/>
                  </a:lnTo>
                  <a:cubicBezTo>
                    <a:pt x="3303554" y="0"/>
                    <a:pt x="3352016" y="48462"/>
                    <a:pt x="3352016" y="108242"/>
                  </a:cubicBezTo>
                  <a:lnTo>
                    <a:pt x="3352016" y="541198"/>
                  </a:lnTo>
                  <a:cubicBezTo>
                    <a:pt x="3352016" y="600978"/>
                    <a:pt x="3303554" y="649440"/>
                    <a:pt x="3243774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rgbClr val="883A3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1" tIns="31703" rIns="158401" bIns="31703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65" y="1198322"/>
            <a:ext cx="3220871" cy="1681356"/>
          </a:xfrm>
          <a:prstGeom prst="rect">
            <a:avLst/>
          </a:prstGeom>
          <a:ln>
            <a:solidFill>
              <a:srgbClr val="74181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4776"/>
          <a:stretch/>
        </p:blipFill>
        <p:spPr>
          <a:xfrm>
            <a:off x="5390865" y="3593175"/>
            <a:ext cx="3220872" cy="27279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7234" y="2941397"/>
            <a:ext cx="2108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4.5 Hz geophones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46101" y="6321159"/>
            <a:ext cx="27103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24 Channel receiver array</a:t>
            </a:r>
          </a:p>
        </p:txBody>
      </p:sp>
    </p:spTree>
    <p:extLst>
      <p:ext uri="{BB962C8B-B14F-4D97-AF65-F5344CB8AC3E}">
        <p14:creationId xmlns:p14="http://schemas.microsoft.com/office/powerpoint/2010/main" val="288573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0954-10DC-4B3D-9B19-E31EB5FB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2006"/>
            <a:ext cx="8101261" cy="1008027"/>
          </a:xfrm>
        </p:spPr>
        <p:txBody>
          <a:bodyPr/>
          <a:lstStyle/>
          <a:p>
            <a:r>
              <a:rPr lang="en-IN" sz="3600" dirty="0"/>
              <a:t>Data Acquisition System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AB7B1A-BF7C-43D1-AF84-E367EAAA3B4D}"/>
              </a:ext>
            </a:extLst>
          </p:cNvPr>
          <p:cNvGrpSpPr/>
          <p:nvPr/>
        </p:nvGrpSpPr>
        <p:grpSpPr>
          <a:xfrm>
            <a:off x="130524" y="921371"/>
            <a:ext cx="4455124" cy="2749055"/>
            <a:chOff x="2682954" y="665191"/>
            <a:chExt cx="5204299" cy="322320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5CA84E8-D7A5-49A7-98C7-DDD9A863FDBD}"/>
                </a:ext>
              </a:extLst>
            </p:cNvPr>
            <p:cNvSpPr/>
            <p:nvPr/>
          </p:nvSpPr>
          <p:spPr>
            <a:xfrm>
              <a:off x="2682954" y="989910"/>
              <a:ext cx="5204299" cy="2898484"/>
            </a:xfrm>
            <a:custGeom>
              <a:avLst/>
              <a:gdLst>
                <a:gd name="connsiteX0" fmla="*/ 0 w 4788595"/>
                <a:gd name="connsiteY0" fmla="*/ 0 h 4158000"/>
                <a:gd name="connsiteX1" fmla="*/ 4788595 w 4788595"/>
                <a:gd name="connsiteY1" fmla="*/ 0 h 4158000"/>
                <a:gd name="connsiteX2" fmla="*/ 4788595 w 4788595"/>
                <a:gd name="connsiteY2" fmla="*/ 4158000 h 4158000"/>
                <a:gd name="connsiteX3" fmla="*/ 0 w 4788595"/>
                <a:gd name="connsiteY3" fmla="*/ 4158000 h 4158000"/>
                <a:gd name="connsiteX4" fmla="*/ 0 w 4788595"/>
                <a:gd name="connsiteY4" fmla="*/ 0 h 41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8595" h="4158000">
                  <a:moveTo>
                    <a:pt x="0" y="0"/>
                  </a:moveTo>
                  <a:lnTo>
                    <a:pt x="4788595" y="0"/>
                  </a:lnTo>
                  <a:lnTo>
                    <a:pt x="4788595" y="4158000"/>
                  </a:lnTo>
                  <a:lnTo>
                    <a:pt x="0" y="4158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883A3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437388" rIns="324000" bIns="149352" numCol="1" spcCol="1270" anchor="t" anchorCtr="0">
              <a:noAutofit/>
            </a:bodyPr>
            <a:lstStyle/>
            <a:p>
              <a:r>
                <a:rPr lang="en-US" sz="20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 and store</a:t>
              </a:r>
              <a:r>
                <a:rPr lang="en-US" sz="2000" b="0" i="0" u="none" strike="noStrik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multichannel receiver signal.</a:t>
              </a: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1189D35-20DF-4109-BDC3-F2AD07892659}"/>
                </a:ext>
              </a:extLst>
            </p:cNvPr>
            <p:cNvSpPr/>
            <p:nvPr/>
          </p:nvSpPr>
          <p:spPr>
            <a:xfrm>
              <a:off x="2838604" y="665191"/>
              <a:ext cx="4364682" cy="649440"/>
            </a:xfrm>
            <a:custGeom>
              <a:avLst/>
              <a:gdLst>
                <a:gd name="connsiteX0" fmla="*/ 0 w 3352016"/>
                <a:gd name="connsiteY0" fmla="*/ 108242 h 649440"/>
                <a:gd name="connsiteX1" fmla="*/ 108242 w 3352016"/>
                <a:gd name="connsiteY1" fmla="*/ 0 h 649440"/>
                <a:gd name="connsiteX2" fmla="*/ 3243774 w 3352016"/>
                <a:gd name="connsiteY2" fmla="*/ 0 h 649440"/>
                <a:gd name="connsiteX3" fmla="*/ 3352016 w 3352016"/>
                <a:gd name="connsiteY3" fmla="*/ 108242 h 649440"/>
                <a:gd name="connsiteX4" fmla="*/ 3352016 w 3352016"/>
                <a:gd name="connsiteY4" fmla="*/ 541198 h 649440"/>
                <a:gd name="connsiteX5" fmla="*/ 3243774 w 3352016"/>
                <a:gd name="connsiteY5" fmla="*/ 649440 h 649440"/>
                <a:gd name="connsiteX6" fmla="*/ 108242 w 3352016"/>
                <a:gd name="connsiteY6" fmla="*/ 649440 h 649440"/>
                <a:gd name="connsiteX7" fmla="*/ 0 w 3352016"/>
                <a:gd name="connsiteY7" fmla="*/ 541198 h 649440"/>
                <a:gd name="connsiteX8" fmla="*/ 0 w 3352016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016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3243774" y="0"/>
                  </a:lnTo>
                  <a:cubicBezTo>
                    <a:pt x="3303554" y="0"/>
                    <a:pt x="3352016" y="48462"/>
                    <a:pt x="3352016" y="108242"/>
                  </a:cubicBezTo>
                  <a:lnTo>
                    <a:pt x="3352016" y="541198"/>
                  </a:lnTo>
                  <a:cubicBezTo>
                    <a:pt x="3352016" y="600978"/>
                    <a:pt x="3303554" y="649440"/>
                    <a:pt x="3243774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rgbClr val="883A3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1" tIns="31703" rIns="158401" bIns="31703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Working Principle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CA996A-9563-49D5-A26B-99F90C991E06}"/>
              </a:ext>
            </a:extLst>
          </p:cNvPr>
          <p:cNvGrpSpPr/>
          <p:nvPr/>
        </p:nvGrpSpPr>
        <p:grpSpPr>
          <a:xfrm>
            <a:off x="130523" y="3873951"/>
            <a:ext cx="4455125" cy="2848212"/>
            <a:chOff x="2682954" y="665190"/>
            <a:chExt cx="5204299" cy="333946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310081D-5F2A-4C67-AD53-F976DFB1362C}"/>
                </a:ext>
              </a:extLst>
            </p:cNvPr>
            <p:cNvSpPr/>
            <p:nvPr/>
          </p:nvSpPr>
          <p:spPr>
            <a:xfrm>
              <a:off x="2682954" y="989909"/>
              <a:ext cx="5204299" cy="3014744"/>
            </a:xfrm>
            <a:custGeom>
              <a:avLst/>
              <a:gdLst>
                <a:gd name="connsiteX0" fmla="*/ 0 w 4788595"/>
                <a:gd name="connsiteY0" fmla="*/ 0 h 4158000"/>
                <a:gd name="connsiteX1" fmla="*/ 4788595 w 4788595"/>
                <a:gd name="connsiteY1" fmla="*/ 0 h 4158000"/>
                <a:gd name="connsiteX2" fmla="*/ 4788595 w 4788595"/>
                <a:gd name="connsiteY2" fmla="*/ 4158000 h 4158000"/>
                <a:gd name="connsiteX3" fmla="*/ 0 w 4788595"/>
                <a:gd name="connsiteY3" fmla="*/ 4158000 h 4158000"/>
                <a:gd name="connsiteX4" fmla="*/ 0 w 4788595"/>
                <a:gd name="connsiteY4" fmla="*/ 0 h 41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8595" h="4158000">
                  <a:moveTo>
                    <a:pt x="0" y="0"/>
                  </a:moveTo>
                  <a:lnTo>
                    <a:pt x="4788595" y="0"/>
                  </a:lnTo>
                  <a:lnTo>
                    <a:pt x="4788595" y="4158000"/>
                  </a:lnTo>
                  <a:lnTo>
                    <a:pt x="0" y="4158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883A3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437388" rIns="324000" bIns="149352" numCol="1" spcCol="1270" anchor="t" anchorCtr="0">
              <a:noAutofit/>
            </a:bodyPr>
            <a:lstStyle/>
            <a:p>
              <a:pPr algn="just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Converts the</a:t>
              </a:r>
              <a:r>
                <a:rPr lang="en-US" sz="2000" b="0" i="0" u="none" strike="noStrik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analog signal to a discrete digital signal with a very high sampling rate and stores the common shot gather.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D1D82C2-A8FF-402B-BC0A-0C338E4F7DF8}"/>
                </a:ext>
              </a:extLst>
            </p:cNvPr>
            <p:cNvSpPr/>
            <p:nvPr/>
          </p:nvSpPr>
          <p:spPr>
            <a:xfrm>
              <a:off x="2838604" y="665190"/>
              <a:ext cx="4364682" cy="649440"/>
            </a:xfrm>
            <a:custGeom>
              <a:avLst/>
              <a:gdLst>
                <a:gd name="connsiteX0" fmla="*/ 0 w 3352016"/>
                <a:gd name="connsiteY0" fmla="*/ 108242 h 649440"/>
                <a:gd name="connsiteX1" fmla="*/ 108242 w 3352016"/>
                <a:gd name="connsiteY1" fmla="*/ 0 h 649440"/>
                <a:gd name="connsiteX2" fmla="*/ 3243774 w 3352016"/>
                <a:gd name="connsiteY2" fmla="*/ 0 h 649440"/>
                <a:gd name="connsiteX3" fmla="*/ 3352016 w 3352016"/>
                <a:gd name="connsiteY3" fmla="*/ 108242 h 649440"/>
                <a:gd name="connsiteX4" fmla="*/ 3352016 w 3352016"/>
                <a:gd name="connsiteY4" fmla="*/ 541198 h 649440"/>
                <a:gd name="connsiteX5" fmla="*/ 3243774 w 3352016"/>
                <a:gd name="connsiteY5" fmla="*/ 649440 h 649440"/>
                <a:gd name="connsiteX6" fmla="*/ 108242 w 3352016"/>
                <a:gd name="connsiteY6" fmla="*/ 649440 h 649440"/>
                <a:gd name="connsiteX7" fmla="*/ 0 w 3352016"/>
                <a:gd name="connsiteY7" fmla="*/ 541198 h 649440"/>
                <a:gd name="connsiteX8" fmla="*/ 0 w 3352016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016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3243774" y="0"/>
                  </a:lnTo>
                  <a:cubicBezTo>
                    <a:pt x="3303554" y="0"/>
                    <a:pt x="3352016" y="48462"/>
                    <a:pt x="3352016" y="108242"/>
                  </a:cubicBezTo>
                  <a:lnTo>
                    <a:pt x="3352016" y="541198"/>
                  </a:lnTo>
                  <a:cubicBezTo>
                    <a:pt x="3352016" y="600978"/>
                    <a:pt x="3303554" y="649440"/>
                    <a:pt x="3243774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rgbClr val="883A3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1" tIns="31703" rIns="158401" bIns="31703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38" y="1165307"/>
            <a:ext cx="3671248" cy="233348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553046" y="3510914"/>
            <a:ext cx="2473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24 channel DAQ system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4728" y="6468837"/>
            <a:ext cx="25717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/>
              <a:t>Multichannel shot gather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5454728" y="4050076"/>
            <a:ext cx="2571750" cy="239738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1331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E0954-10DC-4B3D-9B19-E31EB5FB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2006"/>
            <a:ext cx="8101261" cy="1008027"/>
          </a:xfrm>
        </p:spPr>
        <p:txBody>
          <a:bodyPr/>
          <a:lstStyle/>
          <a:p>
            <a:r>
              <a:rPr lang="en-IN" sz="3600" dirty="0"/>
              <a:t>Analysis tools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AB7B1A-BF7C-43D1-AF84-E367EAAA3B4D}"/>
              </a:ext>
            </a:extLst>
          </p:cNvPr>
          <p:cNvGrpSpPr/>
          <p:nvPr/>
        </p:nvGrpSpPr>
        <p:grpSpPr>
          <a:xfrm>
            <a:off x="130524" y="921371"/>
            <a:ext cx="4373238" cy="2749055"/>
            <a:chOff x="2682954" y="665191"/>
            <a:chExt cx="5204299" cy="322320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5CA84E8-D7A5-49A7-98C7-DDD9A863FDBD}"/>
                </a:ext>
              </a:extLst>
            </p:cNvPr>
            <p:cNvSpPr/>
            <p:nvPr/>
          </p:nvSpPr>
          <p:spPr>
            <a:xfrm>
              <a:off x="2682954" y="989910"/>
              <a:ext cx="5204299" cy="2898484"/>
            </a:xfrm>
            <a:custGeom>
              <a:avLst/>
              <a:gdLst>
                <a:gd name="connsiteX0" fmla="*/ 0 w 4788595"/>
                <a:gd name="connsiteY0" fmla="*/ 0 h 4158000"/>
                <a:gd name="connsiteX1" fmla="*/ 4788595 w 4788595"/>
                <a:gd name="connsiteY1" fmla="*/ 0 h 4158000"/>
                <a:gd name="connsiteX2" fmla="*/ 4788595 w 4788595"/>
                <a:gd name="connsiteY2" fmla="*/ 4158000 h 4158000"/>
                <a:gd name="connsiteX3" fmla="*/ 0 w 4788595"/>
                <a:gd name="connsiteY3" fmla="*/ 4158000 h 4158000"/>
                <a:gd name="connsiteX4" fmla="*/ 0 w 4788595"/>
                <a:gd name="connsiteY4" fmla="*/ 0 h 41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8595" h="4158000">
                  <a:moveTo>
                    <a:pt x="0" y="0"/>
                  </a:moveTo>
                  <a:lnTo>
                    <a:pt x="4788595" y="0"/>
                  </a:lnTo>
                  <a:lnTo>
                    <a:pt x="4788595" y="4158000"/>
                  </a:lnTo>
                  <a:lnTo>
                    <a:pt x="0" y="4158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883A3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437388" rIns="324000" bIns="149352" numCol="1" spcCol="1270" anchor="t" anchorCtr="0">
              <a:noAutofit/>
            </a:bodyPr>
            <a:lstStyle/>
            <a:p>
              <a:pPr algn="just"/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2000" b="0" i="0" u="none" strike="noStrike" baseline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athematical </a:t>
              </a:r>
              <a:r>
                <a:rPr lang="en-US" sz="20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wavefield transformation </a:t>
              </a:r>
              <a:r>
                <a:rPr lang="en-US" sz="2000" b="0" i="0" u="none" strike="noStrik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tools decompose the recorded data into their frequency-dependent phase velocities.</a:t>
              </a:r>
              <a:endParaRPr lang="en-US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 algn="just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1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1189D35-20DF-4109-BDC3-F2AD07892659}"/>
                </a:ext>
              </a:extLst>
            </p:cNvPr>
            <p:cNvSpPr/>
            <p:nvPr/>
          </p:nvSpPr>
          <p:spPr>
            <a:xfrm>
              <a:off x="2838604" y="665191"/>
              <a:ext cx="4364682" cy="649440"/>
            </a:xfrm>
            <a:custGeom>
              <a:avLst/>
              <a:gdLst>
                <a:gd name="connsiteX0" fmla="*/ 0 w 3352016"/>
                <a:gd name="connsiteY0" fmla="*/ 108242 h 649440"/>
                <a:gd name="connsiteX1" fmla="*/ 108242 w 3352016"/>
                <a:gd name="connsiteY1" fmla="*/ 0 h 649440"/>
                <a:gd name="connsiteX2" fmla="*/ 3243774 w 3352016"/>
                <a:gd name="connsiteY2" fmla="*/ 0 h 649440"/>
                <a:gd name="connsiteX3" fmla="*/ 3352016 w 3352016"/>
                <a:gd name="connsiteY3" fmla="*/ 108242 h 649440"/>
                <a:gd name="connsiteX4" fmla="*/ 3352016 w 3352016"/>
                <a:gd name="connsiteY4" fmla="*/ 541198 h 649440"/>
                <a:gd name="connsiteX5" fmla="*/ 3243774 w 3352016"/>
                <a:gd name="connsiteY5" fmla="*/ 649440 h 649440"/>
                <a:gd name="connsiteX6" fmla="*/ 108242 w 3352016"/>
                <a:gd name="connsiteY6" fmla="*/ 649440 h 649440"/>
                <a:gd name="connsiteX7" fmla="*/ 0 w 3352016"/>
                <a:gd name="connsiteY7" fmla="*/ 541198 h 649440"/>
                <a:gd name="connsiteX8" fmla="*/ 0 w 3352016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016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3243774" y="0"/>
                  </a:lnTo>
                  <a:cubicBezTo>
                    <a:pt x="3303554" y="0"/>
                    <a:pt x="3352016" y="48462"/>
                    <a:pt x="3352016" y="108242"/>
                  </a:cubicBezTo>
                  <a:lnTo>
                    <a:pt x="3352016" y="541198"/>
                  </a:lnTo>
                  <a:cubicBezTo>
                    <a:pt x="3352016" y="600978"/>
                    <a:pt x="3303554" y="649440"/>
                    <a:pt x="3243774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rgbClr val="883A3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1" tIns="31703" rIns="158401" bIns="31703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Working Principle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CA996A-9563-49D5-A26B-99F90C991E06}"/>
              </a:ext>
            </a:extLst>
          </p:cNvPr>
          <p:cNvGrpSpPr/>
          <p:nvPr/>
        </p:nvGrpSpPr>
        <p:grpSpPr>
          <a:xfrm>
            <a:off x="130523" y="3873951"/>
            <a:ext cx="4373239" cy="2848212"/>
            <a:chOff x="2682954" y="665190"/>
            <a:chExt cx="5204299" cy="333946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310081D-5F2A-4C67-AD53-F976DFB1362C}"/>
                </a:ext>
              </a:extLst>
            </p:cNvPr>
            <p:cNvSpPr/>
            <p:nvPr/>
          </p:nvSpPr>
          <p:spPr>
            <a:xfrm>
              <a:off x="2682954" y="989909"/>
              <a:ext cx="5204299" cy="3014744"/>
            </a:xfrm>
            <a:custGeom>
              <a:avLst/>
              <a:gdLst>
                <a:gd name="connsiteX0" fmla="*/ 0 w 4788595"/>
                <a:gd name="connsiteY0" fmla="*/ 0 h 4158000"/>
                <a:gd name="connsiteX1" fmla="*/ 4788595 w 4788595"/>
                <a:gd name="connsiteY1" fmla="*/ 0 h 4158000"/>
                <a:gd name="connsiteX2" fmla="*/ 4788595 w 4788595"/>
                <a:gd name="connsiteY2" fmla="*/ 4158000 h 4158000"/>
                <a:gd name="connsiteX3" fmla="*/ 0 w 4788595"/>
                <a:gd name="connsiteY3" fmla="*/ 4158000 h 4158000"/>
                <a:gd name="connsiteX4" fmla="*/ 0 w 4788595"/>
                <a:gd name="connsiteY4" fmla="*/ 0 h 41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8595" h="4158000">
                  <a:moveTo>
                    <a:pt x="0" y="0"/>
                  </a:moveTo>
                  <a:lnTo>
                    <a:pt x="4788595" y="0"/>
                  </a:lnTo>
                  <a:lnTo>
                    <a:pt x="4788595" y="4158000"/>
                  </a:lnTo>
                  <a:lnTo>
                    <a:pt x="0" y="4158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883A35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0000" tIns="437388" rIns="324000" bIns="149352" numCol="1" spcCol="1270" anchor="t" anchorCtr="0">
              <a:noAutofit/>
            </a:bodyPr>
            <a:lstStyle/>
            <a:p>
              <a:pPr algn="just"/>
              <a:r>
                <a:rPr lang="en-US" sz="20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Used to obtain</a:t>
              </a:r>
              <a:r>
                <a:rPr lang="en-US" sz="2000" b="0" i="0" u="none" strike="noStrike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high-resolution multimodal field dispersion image that will act as a reference in inverse</a:t>
              </a:r>
              <a:r>
                <a:rPr lang="en-US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analysis.</a:t>
              </a:r>
              <a:endPara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D1D82C2-A8FF-402B-BC0A-0C338E4F7DF8}"/>
                </a:ext>
              </a:extLst>
            </p:cNvPr>
            <p:cNvSpPr/>
            <p:nvPr/>
          </p:nvSpPr>
          <p:spPr>
            <a:xfrm>
              <a:off x="2838604" y="665190"/>
              <a:ext cx="4364682" cy="649440"/>
            </a:xfrm>
            <a:custGeom>
              <a:avLst/>
              <a:gdLst>
                <a:gd name="connsiteX0" fmla="*/ 0 w 3352016"/>
                <a:gd name="connsiteY0" fmla="*/ 108242 h 649440"/>
                <a:gd name="connsiteX1" fmla="*/ 108242 w 3352016"/>
                <a:gd name="connsiteY1" fmla="*/ 0 h 649440"/>
                <a:gd name="connsiteX2" fmla="*/ 3243774 w 3352016"/>
                <a:gd name="connsiteY2" fmla="*/ 0 h 649440"/>
                <a:gd name="connsiteX3" fmla="*/ 3352016 w 3352016"/>
                <a:gd name="connsiteY3" fmla="*/ 108242 h 649440"/>
                <a:gd name="connsiteX4" fmla="*/ 3352016 w 3352016"/>
                <a:gd name="connsiteY4" fmla="*/ 541198 h 649440"/>
                <a:gd name="connsiteX5" fmla="*/ 3243774 w 3352016"/>
                <a:gd name="connsiteY5" fmla="*/ 649440 h 649440"/>
                <a:gd name="connsiteX6" fmla="*/ 108242 w 3352016"/>
                <a:gd name="connsiteY6" fmla="*/ 649440 h 649440"/>
                <a:gd name="connsiteX7" fmla="*/ 0 w 3352016"/>
                <a:gd name="connsiteY7" fmla="*/ 541198 h 649440"/>
                <a:gd name="connsiteX8" fmla="*/ 0 w 3352016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016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3243774" y="0"/>
                  </a:lnTo>
                  <a:cubicBezTo>
                    <a:pt x="3303554" y="0"/>
                    <a:pt x="3352016" y="48462"/>
                    <a:pt x="3352016" y="108242"/>
                  </a:cubicBezTo>
                  <a:lnTo>
                    <a:pt x="3352016" y="541198"/>
                  </a:lnTo>
                  <a:cubicBezTo>
                    <a:pt x="3352016" y="600978"/>
                    <a:pt x="3303554" y="649440"/>
                    <a:pt x="3243774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rgbClr val="883A3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401" tIns="31703" rIns="158401" bIns="31703" numCol="1" spcCol="1270" anchor="ctr" anchorCtr="0">
              <a:noAutofit/>
            </a:bodyPr>
            <a:lstStyle/>
            <a:p>
              <a:pPr marL="0" lvl="0" indent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endParaRPr lang="en-US" sz="2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/>
          <a:stretch/>
        </p:blipFill>
        <p:spPr>
          <a:xfrm>
            <a:off x="4998096" y="1198323"/>
            <a:ext cx="3738399" cy="236095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8088" b="11423"/>
          <a:stretch/>
        </p:blipFill>
        <p:spPr>
          <a:xfrm>
            <a:off x="5841242" y="4150903"/>
            <a:ext cx="2060811" cy="224989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381197" y="3670426"/>
            <a:ext cx="29721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Multimodal dispersion graph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58140" y="6462216"/>
            <a:ext cx="28952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Shear wave velocity profile</a:t>
            </a:r>
          </a:p>
        </p:txBody>
      </p:sp>
    </p:spTree>
    <p:extLst>
      <p:ext uri="{BB962C8B-B14F-4D97-AF65-F5344CB8AC3E}">
        <p14:creationId xmlns:p14="http://schemas.microsoft.com/office/powerpoint/2010/main" val="613611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191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Surface Wave Testing</vt:lpstr>
      <vt:lpstr>Geophones</vt:lpstr>
      <vt:lpstr>Data Acquisition System</vt:lpstr>
      <vt:lpstr>Analysis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Wave Testing</dc:title>
  <dc:creator>Mrinal</dc:creator>
  <cp:lastModifiedBy>Mrinal Bhaumik</cp:lastModifiedBy>
  <cp:revision>76</cp:revision>
  <dcterms:created xsi:type="dcterms:W3CDTF">2020-08-20T06:30:36Z</dcterms:created>
  <dcterms:modified xsi:type="dcterms:W3CDTF">2021-01-25T12:57:26Z</dcterms:modified>
</cp:coreProperties>
</file>